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74" r:id="rId8"/>
    <p:sldId id="262" r:id="rId9"/>
    <p:sldId id="263" r:id="rId10"/>
    <p:sldId id="264" r:id="rId11"/>
    <p:sldId id="265" r:id="rId12"/>
    <p:sldId id="275" r:id="rId13"/>
    <p:sldId id="276" r:id="rId14"/>
    <p:sldId id="277" r:id="rId15"/>
    <p:sldId id="267" r:id="rId16"/>
    <p:sldId id="268" r:id="rId17"/>
    <p:sldId id="270" r:id="rId18"/>
    <p:sldId id="271" r:id="rId19"/>
    <p:sldId id="266" r:id="rId20"/>
    <p:sldId id="269" r:id="rId21"/>
    <p:sldId id="272" r:id="rId22"/>
    <p:sldId id="273" r:id="rId23"/>
    <p:sldId id="278" r:id="rId24"/>
    <p:sldId id="279" r:id="rId25"/>
    <p:sldId id="280" r:id="rId26"/>
    <p:sldId id="284" r:id="rId27"/>
    <p:sldId id="285" r:id="rId28"/>
    <p:sldId id="281" r:id="rId29"/>
    <p:sldId id="282" r:id="rId30"/>
    <p:sldId id="283"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pPr/>
              <a:t>4/11/2018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16079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49924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38056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754713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12525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45143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6616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0471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57315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9652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6411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2163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2889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44758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66924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60737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98903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4/11/2018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21824826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Substrate_(electronics)" TargetMode="External"/><Relationship Id="rId3" Type="http://schemas.openxmlformats.org/officeDocument/2006/relationships/hyperlink" Target="https://en.wikipedia.org/wiki/Electrical" TargetMode="External"/><Relationship Id="rId7" Type="http://schemas.openxmlformats.org/officeDocument/2006/relationships/hyperlink" Target="https://en.wikipedia.org/wiki/Insulator_(electricity)" TargetMode="External"/><Relationship Id="rId2" Type="http://schemas.openxmlformats.org/officeDocument/2006/relationships/hyperlink" Target="https://en.wikipedia.org/wiki/Electronic_components" TargetMode="External"/><Relationship Id="rId1" Type="http://schemas.openxmlformats.org/officeDocument/2006/relationships/slideLayout" Target="../slideLayouts/slideLayout2.xml"/><Relationship Id="rId6" Type="http://schemas.openxmlformats.org/officeDocument/2006/relationships/hyperlink" Target="https://en.wikipedia.org/wiki/Laminated" TargetMode="External"/><Relationship Id="rId5" Type="http://schemas.openxmlformats.org/officeDocument/2006/relationships/hyperlink" Target="https://en.wikipedia.org/wiki/Industrial_etching" TargetMode="External"/><Relationship Id="rId10" Type="http://schemas.openxmlformats.org/officeDocument/2006/relationships/image" Target="../media/image16.jpeg"/><Relationship Id="rId4" Type="http://schemas.openxmlformats.org/officeDocument/2006/relationships/hyperlink" Target="https://en.wikipedia.org/wiki/Electrical_conductor" TargetMode="External"/><Relationship Id="rId9" Type="http://schemas.openxmlformats.org/officeDocument/2006/relationships/hyperlink" Target="https://en.wikipedia.org/wiki/Solde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dn.sparkfun.com/assets/1/3/b/5/8/50cba0dcce395fb716000000.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dn.sparkfun.com/assets/3/f/c/b/c/50d0c95bce395fd321000000.pn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dn.sparkfun.com/assets/c/2/0/a/f/50d498fcce395f600d000001.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cdn.sparkfun.com/assets/b/b/9/7/f/50d4989fce395f0710000000.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mitroncorp.com/wp-content/uploads/2016/03/horizontal.png"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amitroncorp.com/wp-content/uploads/2015/08/Dielectric-Layer-e1464115278949.png"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mitroncorp.com/wp-content/uploads/2015/08/horizontal.png"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www.amitroncorp.com/wp-content/uploads/2015/08/Dielectric-Layer-1-e1464116122911.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4311" y="927280"/>
            <a:ext cx="8791575" cy="1661374"/>
          </a:xfrm>
        </p:spPr>
        <p:txBody>
          <a:bodyPr>
            <a:noAutofit/>
          </a:bodyPr>
          <a:lstStyle/>
          <a:p>
            <a:r>
              <a:rPr lang="en-US" sz="6000" dirty="0" smtClean="0">
                <a:latin typeface="Berlin Sans FB" panose="020E0602020502020306" pitchFamily="34" charset="0"/>
              </a:rPr>
              <a:t>Instrumentation drawing</a:t>
            </a:r>
            <a:endParaRPr lang="en-US" sz="6000" dirty="0">
              <a:latin typeface="Berlin Sans FB" panose="020E0602020502020306" pitchFamily="34" charset="0"/>
            </a:endParaRPr>
          </a:p>
        </p:txBody>
      </p:sp>
      <p:sp>
        <p:nvSpPr>
          <p:cNvPr id="3" name="Subtitle 2"/>
          <p:cNvSpPr>
            <a:spLocks noGrp="1"/>
          </p:cNvSpPr>
          <p:nvPr>
            <p:ph type="subTitle" idx="1"/>
          </p:nvPr>
        </p:nvSpPr>
        <p:spPr>
          <a:xfrm>
            <a:off x="1876424" y="3602037"/>
            <a:ext cx="9933503" cy="2511379"/>
          </a:xfrm>
        </p:spPr>
        <p:txBody>
          <a:bodyPr>
            <a:normAutofit lnSpcReduction="10000"/>
          </a:bodyPr>
          <a:lstStyle/>
          <a:p>
            <a:endParaRPr lang="en-US" sz="3000" dirty="0" smtClean="0">
              <a:latin typeface="Bahnschrift Light" panose="020B0502040204020203" pitchFamily="34" charset="0"/>
            </a:endParaRPr>
          </a:p>
          <a:p>
            <a:endParaRPr lang="en-US" sz="3000" dirty="0" smtClean="0">
              <a:latin typeface="Bahnschrift Light" panose="020B0502040204020203" pitchFamily="34" charset="0"/>
            </a:endParaRPr>
          </a:p>
          <a:p>
            <a:r>
              <a:rPr lang="en-US" sz="3000" dirty="0" smtClean="0">
                <a:latin typeface="Bahnschrift Light" panose="020B0502040204020203" pitchFamily="34" charset="0"/>
              </a:rPr>
              <a:t>                                                    </a:t>
            </a:r>
            <a:r>
              <a:rPr lang="en-US" sz="3000" dirty="0" smtClean="0">
                <a:latin typeface="Bahnschrift Light" panose="020B0502040204020203" pitchFamily="34" charset="0"/>
              </a:rPr>
              <a:t>Made </a:t>
            </a:r>
            <a:r>
              <a:rPr lang="en-US" sz="3000" dirty="0" smtClean="0">
                <a:latin typeface="Bahnschrift Light" panose="020B0502040204020203" pitchFamily="34" charset="0"/>
              </a:rPr>
              <a:t>by:- </a:t>
            </a:r>
            <a:r>
              <a:rPr lang="en-US" sz="3000" dirty="0" err="1" smtClean="0">
                <a:latin typeface="Bahnschrift Light" panose="020B0502040204020203" pitchFamily="34" charset="0"/>
              </a:rPr>
              <a:t>sitakshi</a:t>
            </a:r>
            <a:endParaRPr lang="en-US" sz="3000" dirty="0" smtClean="0">
              <a:latin typeface="Bahnschrift Light" panose="020B0502040204020203" pitchFamily="34" charset="0"/>
            </a:endParaRPr>
          </a:p>
          <a:p>
            <a:r>
              <a:rPr lang="en-US" sz="3000" dirty="0" smtClean="0">
                <a:latin typeface="Bahnschrift Light" panose="020B0502040204020203" pitchFamily="34" charset="0"/>
              </a:rPr>
              <a:t> </a:t>
            </a:r>
            <a:r>
              <a:rPr lang="en-US" sz="3000" dirty="0" smtClean="0">
                <a:latin typeface="Bahnschrift Light" panose="020B0502040204020203" pitchFamily="34" charset="0"/>
              </a:rPr>
              <a:t>                                                      </a:t>
            </a:r>
            <a:r>
              <a:rPr lang="en-US" sz="3000" smtClean="0">
                <a:latin typeface="Bahnschrift Light" panose="020B0502040204020203" pitchFamily="34" charset="0"/>
              </a:rPr>
              <a:t>IC Department</a:t>
            </a:r>
            <a:endParaRPr lang="en-US" sz="3000" dirty="0" smtClean="0">
              <a:latin typeface="Bahnschrift Light" panose="020B0502040204020203" pitchFamily="34" charset="0"/>
            </a:endParaRPr>
          </a:p>
          <a:p>
            <a:endParaRPr lang="en-US" sz="4600" dirty="0">
              <a:latin typeface="Bahnschrift Light" panose="020B0502040204020203" pitchFamily="34" charset="0"/>
            </a:endParaRPr>
          </a:p>
        </p:txBody>
      </p:sp>
    </p:spTree>
    <p:extLst>
      <p:ext uri="{BB962C8B-B14F-4D97-AF65-F5344CB8AC3E}">
        <p14:creationId xmlns="" xmlns:p14="http://schemas.microsoft.com/office/powerpoint/2010/main" val="67663181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7430" y="0"/>
            <a:ext cx="9839459" cy="2893100"/>
          </a:xfrm>
          <a:prstGeom prst="rect">
            <a:avLst/>
          </a:prstGeom>
        </p:spPr>
        <p:txBody>
          <a:bodyPr wrap="square">
            <a:spAutoFit/>
          </a:bodyPr>
          <a:lstStyle/>
          <a:p>
            <a:r>
              <a:rPr lang="en-US" sz="2800" b="1" u="sng" dirty="0"/>
              <a:t>C</a:t>
            </a:r>
            <a:r>
              <a:rPr lang="en-US" sz="2800" b="1" u="sng" dirty="0" smtClean="0"/>
              <a:t> </a:t>
            </a:r>
            <a:r>
              <a:rPr lang="en-US" sz="2800" b="1" u="sng" dirty="0"/>
              <a:t>The consumption of compressed </a:t>
            </a:r>
            <a:r>
              <a:rPr lang="en-US" sz="2800" b="1" u="sng" dirty="0" smtClean="0"/>
              <a:t>air</a:t>
            </a:r>
          </a:p>
          <a:p>
            <a:r>
              <a:rPr lang="en-US" dirty="0" smtClean="0"/>
              <a:t> </a:t>
            </a:r>
            <a:r>
              <a:rPr lang="en-US" dirty="0"/>
              <a:t>Examples of components that consume compressed air include execution components (cylinders), directional control valves and assistant valves. </a:t>
            </a:r>
            <a:endParaRPr lang="en-US" dirty="0" smtClean="0"/>
          </a:p>
          <a:p>
            <a:pPr marL="342900" indent="-342900">
              <a:buAutoNum type="alphaLcParenBoth"/>
            </a:pPr>
            <a:r>
              <a:rPr lang="en-US" dirty="0" smtClean="0"/>
              <a:t>Examples </a:t>
            </a:r>
            <a:r>
              <a:rPr lang="en-US" dirty="0"/>
              <a:t>of pneumatic execution components include cylinder pistons, pneumatic motors, etc</a:t>
            </a:r>
            <a:r>
              <a:rPr lang="en-US" dirty="0" smtClean="0"/>
              <a:t>. </a:t>
            </a:r>
            <a:r>
              <a:rPr lang="en-US" dirty="0"/>
              <a:t>There are many kinds of cylinders, such as single acting cylinders and double acting cylinders. </a:t>
            </a:r>
            <a:endParaRPr lang="en-US" dirty="0" smtClean="0"/>
          </a:p>
          <a:p>
            <a:r>
              <a:rPr lang="en-US" dirty="0" smtClean="0"/>
              <a:t>     (</a:t>
            </a:r>
            <a:r>
              <a:rPr lang="en-US" sz="2800" b="1" dirty="0" err="1"/>
              <a:t>i</a:t>
            </a:r>
            <a:r>
              <a:rPr lang="en-US" sz="2800" b="1" dirty="0"/>
              <a:t>) </a:t>
            </a:r>
            <a:r>
              <a:rPr lang="en-US" sz="2800" b="1" u="sng" dirty="0"/>
              <a:t>Single acting cylinder </a:t>
            </a:r>
            <a:r>
              <a:rPr lang="en-US" dirty="0"/>
              <a:t>A single acting cylinder has only one entrance that allows compressed air to </a:t>
            </a:r>
            <a:r>
              <a:rPr lang="en-US" dirty="0" smtClean="0"/>
              <a:t>    flow </a:t>
            </a:r>
            <a:r>
              <a:rPr lang="en-US" dirty="0"/>
              <a:t>through. Therefore, it can only produce thrust in one direction </a:t>
            </a:r>
            <a:r>
              <a:rPr lang="en-US" dirty="0" smtClean="0"/>
              <a:t>. </a:t>
            </a:r>
            <a:r>
              <a:rPr lang="en-US" dirty="0"/>
              <a:t>The piston rod is propelled in the opposite direction by an internal spring, or by the external force provided by mechanical movement or weight of a load</a:t>
            </a:r>
          </a:p>
        </p:txBody>
      </p:sp>
      <p:pic>
        <p:nvPicPr>
          <p:cNvPr id="3" name="Picture 2"/>
          <p:cNvPicPr>
            <a:picLocks noChangeAspect="1"/>
          </p:cNvPicPr>
          <p:nvPr/>
        </p:nvPicPr>
        <p:blipFill>
          <a:blip r:embed="rId2"/>
          <a:stretch>
            <a:fillRect/>
          </a:stretch>
        </p:blipFill>
        <p:spPr>
          <a:xfrm>
            <a:off x="1017430" y="2831544"/>
            <a:ext cx="9569004" cy="3818180"/>
          </a:xfrm>
          <a:prstGeom prst="rect">
            <a:avLst/>
          </a:prstGeom>
        </p:spPr>
      </p:pic>
    </p:spTree>
    <p:extLst>
      <p:ext uri="{BB962C8B-B14F-4D97-AF65-F5344CB8AC3E}">
        <p14:creationId xmlns="" xmlns:p14="http://schemas.microsoft.com/office/powerpoint/2010/main" val="2751714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348" y="175582"/>
            <a:ext cx="9908147" cy="1631216"/>
          </a:xfrm>
          <a:prstGeom prst="rect">
            <a:avLst/>
          </a:prstGeom>
        </p:spPr>
        <p:txBody>
          <a:bodyPr wrap="square">
            <a:spAutoFit/>
          </a:bodyPr>
          <a:lstStyle/>
          <a:p>
            <a:r>
              <a:rPr lang="en-US" sz="2800" b="1" u="sng" dirty="0"/>
              <a:t>(ii) Double acting </a:t>
            </a:r>
            <a:r>
              <a:rPr lang="en-US" sz="2800" b="1" u="sng" dirty="0" smtClean="0"/>
              <a:t>cylinder</a:t>
            </a:r>
          </a:p>
          <a:p>
            <a:r>
              <a:rPr lang="en-US" dirty="0" smtClean="0"/>
              <a:t> </a:t>
            </a:r>
            <a:r>
              <a:rPr lang="en-US" dirty="0"/>
              <a:t>In a double acting cylinder, air pressure is applied alternately to the relative surface of the piston, producing a propelling force and a retracting force </a:t>
            </a:r>
            <a:r>
              <a:rPr lang="en-US" dirty="0" smtClean="0"/>
              <a:t>. </a:t>
            </a:r>
            <a:r>
              <a:rPr lang="en-US" dirty="0"/>
              <a:t>As the effective area of the piston is small, the thrust produced during retraction is relatively weak. The impeccable tubes of double acting cylinders are usually made of steel. The working surfaces are also polished and coated with chromium to reduce friction. </a:t>
            </a:r>
          </a:p>
        </p:txBody>
      </p:sp>
      <p:pic>
        <p:nvPicPr>
          <p:cNvPr id="3" name="Picture 2"/>
          <p:cNvPicPr>
            <a:picLocks noChangeAspect="1"/>
          </p:cNvPicPr>
          <p:nvPr/>
        </p:nvPicPr>
        <p:blipFill>
          <a:blip r:embed="rId2"/>
          <a:stretch>
            <a:fillRect/>
          </a:stretch>
        </p:blipFill>
        <p:spPr>
          <a:xfrm>
            <a:off x="884348" y="2009105"/>
            <a:ext cx="10474818" cy="4245266"/>
          </a:xfrm>
          <a:prstGeom prst="rect">
            <a:avLst/>
          </a:prstGeom>
        </p:spPr>
      </p:pic>
    </p:spTree>
    <p:extLst>
      <p:ext uri="{BB962C8B-B14F-4D97-AF65-F5344CB8AC3E}">
        <p14:creationId xmlns="" xmlns:p14="http://schemas.microsoft.com/office/powerpoint/2010/main" val="309809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smtClean="0"/>
              <a:t>                  Hydraulic system</a:t>
            </a:r>
            <a:endParaRPr lang="en-US" dirty="0"/>
          </a:p>
        </p:txBody>
      </p:sp>
      <p:sp>
        <p:nvSpPr>
          <p:cNvPr id="3" name="Content Placeholder 2"/>
          <p:cNvSpPr>
            <a:spLocks noGrp="1"/>
          </p:cNvSpPr>
          <p:nvPr>
            <p:ph idx="1"/>
          </p:nvPr>
        </p:nvSpPr>
        <p:spPr>
          <a:xfrm>
            <a:off x="883835" y="1219177"/>
            <a:ext cx="9905999" cy="1601296"/>
          </a:xfrm>
        </p:spPr>
        <p:txBody>
          <a:bodyPr/>
          <a:lstStyle/>
          <a:p>
            <a:r>
              <a:rPr lang="en-US" dirty="0"/>
              <a:t>Pneumatic systems are open systems, always processing new air, and air is simply exhausted to the atmosphere. Hydraulic systems are closed systems, always recirculating the same oil.</a:t>
            </a:r>
          </a:p>
        </p:txBody>
      </p:sp>
      <p:pic>
        <p:nvPicPr>
          <p:cNvPr id="4" name="Picture 3"/>
          <p:cNvPicPr>
            <a:picLocks noChangeAspect="1"/>
          </p:cNvPicPr>
          <p:nvPr/>
        </p:nvPicPr>
        <p:blipFill>
          <a:blip r:embed="rId2"/>
          <a:stretch>
            <a:fillRect/>
          </a:stretch>
        </p:blipFill>
        <p:spPr>
          <a:xfrm>
            <a:off x="883835" y="3019767"/>
            <a:ext cx="9483657" cy="3420000"/>
          </a:xfrm>
          <a:prstGeom prst="rect">
            <a:avLst/>
          </a:prstGeom>
        </p:spPr>
      </p:pic>
    </p:spTree>
    <p:extLst>
      <p:ext uri="{BB962C8B-B14F-4D97-AF65-F5344CB8AC3E}">
        <p14:creationId xmlns="" xmlns:p14="http://schemas.microsoft.com/office/powerpoint/2010/main" val="759311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6372" y="540913"/>
            <a:ext cx="10174310" cy="5216949"/>
          </a:xfrm>
          <a:prstGeom prst="rect">
            <a:avLst/>
          </a:prstGeom>
        </p:spPr>
      </p:pic>
    </p:spTree>
    <p:extLst>
      <p:ext uri="{BB962C8B-B14F-4D97-AF65-F5344CB8AC3E}">
        <p14:creationId xmlns="" xmlns:p14="http://schemas.microsoft.com/office/powerpoint/2010/main" val="3509114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310" y="734096"/>
            <a:ext cx="10238704" cy="5409127"/>
          </a:xfrm>
          <a:prstGeom prst="rect">
            <a:avLst/>
          </a:prstGeom>
        </p:spPr>
      </p:pic>
    </p:spTree>
    <p:extLst>
      <p:ext uri="{BB962C8B-B14F-4D97-AF65-F5344CB8AC3E}">
        <p14:creationId xmlns="" xmlns:p14="http://schemas.microsoft.com/office/powerpoint/2010/main" val="1544142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095" y="265940"/>
            <a:ext cx="9195516" cy="3170099"/>
          </a:xfrm>
          <a:prstGeom prst="rect">
            <a:avLst/>
          </a:prstGeom>
        </p:spPr>
        <p:txBody>
          <a:bodyPr wrap="square">
            <a:spAutoFit/>
          </a:bodyPr>
          <a:lstStyle/>
          <a:p>
            <a:r>
              <a:rPr lang="en-US" sz="3200" b="1" u="sng" dirty="0">
                <a:effectLst>
                  <a:outerShdw blurRad="38100" dist="38100" dir="2700000" algn="tl">
                    <a:srgbClr val="000000">
                      <a:alpha val="43137"/>
                    </a:srgbClr>
                  </a:outerShdw>
                </a:effectLst>
              </a:rPr>
              <a:t>Control valves</a:t>
            </a:r>
            <a:r>
              <a:rPr lang="en-US" sz="2800" dirty="0"/>
              <a:t>: are valves used to control conditions such as flow, pressure, and direction of flow</a:t>
            </a:r>
            <a:r>
              <a:rPr lang="en-US" sz="2800" dirty="0" smtClean="0"/>
              <a:t>.</a:t>
            </a:r>
          </a:p>
          <a:p>
            <a:pPr marL="457200" indent="-457200">
              <a:buFont typeface="Arial" panose="020B0604020202020204" pitchFamily="34" charset="0"/>
              <a:buChar char="•"/>
            </a:pPr>
            <a:r>
              <a:rPr lang="en-US" sz="2800" dirty="0" smtClean="0">
                <a:solidFill>
                  <a:schemeClr val="accent4">
                    <a:lumMod val="50000"/>
                  </a:schemeClr>
                </a:solidFill>
              </a:rPr>
              <a:t> Pressure </a:t>
            </a:r>
            <a:r>
              <a:rPr lang="en-US" sz="2800" dirty="0">
                <a:solidFill>
                  <a:schemeClr val="accent4">
                    <a:lumMod val="50000"/>
                  </a:schemeClr>
                </a:solidFill>
              </a:rPr>
              <a:t>control </a:t>
            </a:r>
            <a:r>
              <a:rPr lang="en-US" sz="2800" dirty="0"/>
              <a:t>valves. </a:t>
            </a:r>
            <a:endParaRPr lang="en-US" sz="2800" dirty="0" smtClean="0"/>
          </a:p>
          <a:p>
            <a:pPr marL="457200" indent="-457200">
              <a:buFont typeface="Arial" panose="020B0604020202020204" pitchFamily="34" charset="0"/>
              <a:buChar char="•"/>
            </a:pPr>
            <a:r>
              <a:rPr lang="en-US" sz="2800" dirty="0" smtClean="0">
                <a:solidFill>
                  <a:schemeClr val="accent4">
                    <a:lumMod val="50000"/>
                  </a:schemeClr>
                </a:solidFill>
              </a:rPr>
              <a:t> Flow </a:t>
            </a:r>
            <a:r>
              <a:rPr lang="en-US" sz="2800" dirty="0">
                <a:solidFill>
                  <a:schemeClr val="accent4">
                    <a:lumMod val="50000"/>
                  </a:schemeClr>
                </a:solidFill>
              </a:rPr>
              <a:t>control </a:t>
            </a:r>
            <a:r>
              <a:rPr lang="en-US" sz="2800" dirty="0"/>
              <a:t>valves</a:t>
            </a:r>
            <a:r>
              <a:rPr lang="en-US" sz="2800" dirty="0" smtClean="0"/>
              <a:t>.</a:t>
            </a:r>
          </a:p>
          <a:p>
            <a:pPr marL="457200" indent="-457200">
              <a:buFont typeface="Arial" panose="020B0604020202020204" pitchFamily="34" charset="0"/>
              <a:buChar char="•"/>
            </a:pPr>
            <a:r>
              <a:rPr lang="en-US" sz="2800" dirty="0" smtClean="0">
                <a:solidFill>
                  <a:schemeClr val="accent4">
                    <a:lumMod val="50000"/>
                  </a:schemeClr>
                </a:solidFill>
              </a:rPr>
              <a:t> Directional </a:t>
            </a:r>
            <a:r>
              <a:rPr lang="en-US" sz="2800" dirty="0">
                <a:solidFill>
                  <a:schemeClr val="accent4">
                    <a:lumMod val="50000"/>
                  </a:schemeClr>
                </a:solidFill>
              </a:rPr>
              <a:t>control valves </a:t>
            </a:r>
            <a:r>
              <a:rPr lang="en-US" sz="2800" dirty="0" smtClean="0">
                <a:solidFill>
                  <a:schemeClr val="accent4">
                    <a:lumMod val="50000"/>
                  </a:schemeClr>
                </a:solidFill>
              </a:rPr>
              <a:t> </a:t>
            </a:r>
          </a:p>
          <a:p>
            <a:r>
              <a:rPr lang="en-US" sz="2800" dirty="0" smtClean="0"/>
              <a:t>      </a:t>
            </a:r>
            <a:r>
              <a:rPr lang="en-US" sz="2800" dirty="0" smtClean="0">
                <a:solidFill>
                  <a:schemeClr val="accent6">
                    <a:lumMod val="40000"/>
                    <a:lumOff val="60000"/>
                  </a:schemeClr>
                </a:solidFill>
              </a:rPr>
              <a:t>Check </a:t>
            </a:r>
            <a:r>
              <a:rPr lang="en-US" sz="2800" dirty="0">
                <a:solidFill>
                  <a:schemeClr val="accent6">
                    <a:lumMod val="40000"/>
                    <a:lumOff val="60000"/>
                  </a:schemeClr>
                </a:solidFill>
              </a:rPr>
              <a:t>Valves </a:t>
            </a:r>
          </a:p>
          <a:p>
            <a:r>
              <a:rPr lang="en-US" sz="2800" dirty="0" smtClean="0">
                <a:solidFill>
                  <a:schemeClr val="accent6">
                    <a:lumMod val="40000"/>
                    <a:lumOff val="60000"/>
                  </a:schemeClr>
                </a:solidFill>
              </a:rPr>
              <a:t>      Directional </a:t>
            </a:r>
            <a:r>
              <a:rPr lang="en-US" sz="2800" dirty="0">
                <a:solidFill>
                  <a:schemeClr val="accent6">
                    <a:lumMod val="40000"/>
                    <a:lumOff val="60000"/>
                  </a:schemeClr>
                </a:solidFill>
              </a:rPr>
              <a:t>valves </a:t>
            </a:r>
          </a:p>
        </p:txBody>
      </p:sp>
    </p:spTree>
    <p:extLst>
      <p:ext uri="{BB962C8B-B14F-4D97-AF65-F5344CB8AC3E}">
        <p14:creationId xmlns="" xmlns:p14="http://schemas.microsoft.com/office/powerpoint/2010/main" val="3968040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4705" y="553791"/>
            <a:ext cx="10341734" cy="5446288"/>
          </a:xfrm>
          <a:prstGeom prst="rect">
            <a:avLst/>
          </a:prstGeom>
        </p:spPr>
      </p:pic>
    </p:spTree>
    <p:extLst>
      <p:ext uri="{BB962C8B-B14F-4D97-AF65-F5344CB8AC3E}">
        <p14:creationId xmlns="" xmlns:p14="http://schemas.microsoft.com/office/powerpoint/2010/main" val="625677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853" y="165459"/>
            <a:ext cx="10200067" cy="5447645"/>
          </a:xfrm>
          <a:prstGeom prst="rect">
            <a:avLst/>
          </a:prstGeom>
        </p:spPr>
        <p:txBody>
          <a:bodyPr wrap="square">
            <a:spAutoFit/>
          </a:bodyPr>
          <a:lstStyle/>
          <a:p>
            <a:r>
              <a:rPr lang="en-US" dirty="0" smtClean="0"/>
              <a:t>                                             </a:t>
            </a:r>
            <a:r>
              <a:rPr lang="en-US" sz="3600" b="1" u="sng" dirty="0" smtClean="0">
                <a:effectLst>
                  <a:outerShdw blurRad="38100" dist="38100" dir="2700000" algn="tl">
                    <a:srgbClr val="000000">
                      <a:alpha val="43137"/>
                    </a:srgbClr>
                  </a:outerShdw>
                </a:effectLst>
              </a:rPr>
              <a:t>Pressure relief valve </a:t>
            </a:r>
          </a:p>
          <a:p>
            <a:r>
              <a:rPr lang="en-US" sz="2400" dirty="0" smtClean="0"/>
              <a:t>The </a:t>
            </a:r>
            <a:r>
              <a:rPr lang="en-US" sz="2400" dirty="0"/>
              <a:t>direct type of relief valve has two basic working port connection. One port is connected to pump and the other to the tank. The valve consists of a spring chamber ( control chamber ) with an adjustable bias spring which pushes the poppet to its seat, closing the valve. A small opening connecting the tank is provided in the control chamber to drain the oil that may collected due to leakage, thereby preventing the failure of valve. System pressure opposes the poppet, which is held on its seat by an adjustable spring. The adjustable spring is set to limit the maximum pressure that can be attained within the system. The poppet is held in position by spring force plus the dead weight of spool. When pressure exceeds this force, the poppet is forced off its seat and excess fluid in the system is bypassed back to the reservoir. When system pressure drops to or below established set value, the valve automatically reseats. </a:t>
            </a:r>
            <a:r>
              <a:rPr lang="en-US" sz="2400" dirty="0" smtClean="0"/>
              <a:t>Figure </a:t>
            </a:r>
            <a:r>
              <a:rPr lang="en-US" sz="2400" dirty="0"/>
              <a:t>shows a direct pressure relief valve</a:t>
            </a:r>
            <a:r>
              <a:rPr lang="en-US" sz="2400" dirty="0" smtClean="0"/>
              <a:t>.. </a:t>
            </a:r>
            <a:endParaRPr lang="en-US" sz="2400" dirty="0"/>
          </a:p>
        </p:txBody>
      </p:sp>
    </p:spTree>
    <p:extLst>
      <p:ext uri="{BB962C8B-B14F-4D97-AF65-F5344CB8AC3E}">
        <p14:creationId xmlns="" xmlns:p14="http://schemas.microsoft.com/office/powerpoint/2010/main" val="2099726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50" y="515155"/>
            <a:ext cx="6662402" cy="5679583"/>
          </a:xfrm>
          <a:prstGeom prst="rect">
            <a:avLst/>
          </a:prstGeom>
        </p:spPr>
      </p:pic>
    </p:spTree>
    <p:extLst>
      <p:ext uri="{BB962C8B-B14F-4D97-AF65-F5344CB8AC3E}">
        <p14:creationId xmlns="" xmlns:p14="http://schemas.microsoft.com/office/powerpoint/2010/main" val="8444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957" y="103032"/>
            <a:ext cx="9905998" cy="759854"/>
          </a:xfrm>
        </p:spPr>
        <p:txBody>
          <a:bodyPr>
            <a:normAutofit/>
          </a:bodyPr>
          <a:lstStyle/>
          <a:p>
            <a:r>
              <a:rPr lang="en-US" dirty="0" smtClean="0"/>
              <a:t>                Directional </a:t>
            </a:r>
            <a:r>
              <a:rPr lang="en-US" dirty="0"/>
              <a:t>control valve</a:t>
            </a:r>
          </a:p>
        </p:txBody>
      </p:sp>
      <p:sp>
        <p:nvSpPr>
          <p:cNvPr id="3" name="Content Placeholder 2"/>
          <p:cNvSpPr>
            <a:spLocks noGrp="1"/>
          </p:cNvSpPr>
          <p:nvPr>
            <p:ph idx="1"/>
          </p:nvPr>
        </p:nvSpPr>
        <p:spPr>
          <a:xfrm>
            <a:off x="1141410" y="862886"/>
            <a:ext cx="9905999" cy="4413162"/>
          </a:xfrm>
        </p:spPr>
        <p:txBody>
          <a:bodyPr>
            <a:normAutofit/>
          </a:bodyPr>
          <a:lstStyle/>
          <a:p>
            <a:r>
              <a:rPr lang="en-US" dirty="0" smtClean="0"/>
              <a:t>Directional </a:t>
            </a:r>
            <a:r>
              <a:rPr lang="en-US" dirty="0"/>
              <a:t>control valves ensure the flow of air between air ports by opening, closing and switching their internal connections. Their classification is determined by the number of ports, the number of switching positions, the normal position of the valve and its method of operation. Common types of directional control valves include 2/2, 3/2, 5/2, etc. The first number represents the number of ports; the second number represents the number of positions. A directional control valve that has two ports and five positions can be represented by the drawing in </a:t>
            </a:r>
            <a:r>
              <a:rPr lang="en-US" dirty="0" smtClean="0"/>
              <a:t>Figure, </a:t>
            </a:r>
            <a:r>
              <a:rPr lang="en-US" dirty="0"/>
              <a:t>as well as its own unique pneumatic symbol. </a:t>
            </a:r>
          </a:p>
        </p:txBody>
      </p:sp>
      <p:pic>
        <p:nvPicPr>
          <p:cNvPr id="4" name="Picture 3"/>
          <p:cNvPicPr>
            <a:picLocks noChangeAspect="1"/>
          </p:cNvPicPr>
          <p:nvPr/>
        </p:nvPicPr>
        <p:blipFill>
          <a:blip r:embed="rId2"/>
          <a:stretch>
            <a:fillRect/>
          </a:stretch>
        </p:blipFill>
        <p:spPr>
          <a:xfrm>
            <a:off x="3464417" y="4507606"/>
            <a:ext cx="5473521" cy="1997970"/>
          </a:xfrm>
          <a:prstGeom prst="rect">
            <a:avLst/>
          </a:prstGeom>
        </p:spPr>
      </p:pic>
    </p:spTree>
    <p:extLst>
      <p:ext uri="{BB962C8B-B14F-4D97-AF65-F5344CB8AC3E}">
        <p14:creationId xmlns="" xmlns:p14="http://schemas.microsoft.com/office/powerpoint/2010/main" val="244485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8941"/>
            <a:ext cx="9905998" cy="837127"/>
          </a:xfrm>
        </p:spPr>
        <p:txBody>
          <a:bodyPr>
            <a:normAutofit/>
          </a:bodyPr>
          <a:lstStyle/>
          <a:p>
            <a:r>
              <a:rPr lang="en-US" dirty="0" smtClean="0"/>
              <a:t>          Process controllers sketches</a:t>
            </a:r>
            <a:endParaRPr lang="en-US" dirty="0"/>
          </a:p>
        </p:txBody>
      </p:sp>
      <p:sp>
        <p:nvSpPr>
          <p:cNvPr id="3" name="Content Placeholder 2"/>
          <p:cNvSpPr>
            <a:spLocks noGrp="1"/>
          </p:cNvSpPr>
          <p:nvPr>
            <p:ph idx="1"/>
          </p:nvPr>
        </p:nvSpPr>
        <p:spPr>
          <a:xfrm>
            <a:off x="1141412" y="1236372"/>
            <a:ext cx="9905999" cy="4554829"/>
          </a:xfrm>
        </p:spPr>
        <p:txBody>
          <a:bodyPr/>
          <a:lstStyle/>
          <a:p>
            <a:r>
              <a:rPr lang="en-US" sz="2800" b="1" u="sng" dirty="0" smtClean="0"/>
              <a:t>Pneumatic system</a:t>
            </a:r>
            <a:r>
              <a:rPr lang="en-US" sz="2800" dirty="0" smtClean="0"/>
              <a:t>:-</a:t>
            </a:r>
            <a:r>
              <a:rPr lang="en-US" sz="2800" dirty="0"/>
              <a:t>A pneumatic system is a system that uses compressed air to transmit and control energy. Pneumatic systems are used extensively in various industries.  Most pneumatic systems rely on a constant supply of compressed air to make them work. This is provided by an air compressor. The compressor sucks in air from the atmosphere and stores it in a high pressure tank called a receiver. This compressed air is then supplied to the system through a series of pipes and valves.</a:t>
            </a:r>
          </a:p>
        </p:txBody>
      </p:sp>
    </p:spTree>
    <p:extLst>
      <p:ext uri="{BB962C8B-B14F-4D97-AF65-F5344CB8AC3E}">
        <p14:creationId xmlns="" xmlns:p14="http://schemas.microsoft.com/office/powerpoint/2010/main" val="158377803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9251" y="425003"/>
            <a:ext cx="10032641" cy="5769735"/>
          </a:xfrm>
          <a:prstGeom prst="rect">
            <a:avLst/>
          </a:prstGeom>
        </p:spPr>
      </p:pic>
    </p:spTree>
    <p:extLst>
      <p:ext uri="{BB962C8B-B14F-4D97-AF65-F5344CB8AC3E}">
        <p14:creationId xmlns="" xmlns:p14="http://schemas.microsoft.com/office/powerpoint/2010/main" val="1150227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44367"/>
            <a:ext cx="9905998" cy="1478570"/>
          </a:xfrm>
        </p:spPr>
        <p:txBody>
          <a:bodyPr/>
          <a:lstStyle/>
          <a:p>
            <a:r>
              <a:rPr lang="en-US" dirty="0" smtClean="0"/>
              <a:t>                     Solenoid valve</a:t>
            </a:r>
            <a:endParaRPr lang="en-US" dirty="0"/>
          </a:p>
        </p:txBody>
      </p:sp>
      <p:sp>
        <p:nvSpPr>
          <p:cNvPr id="3" name="Content Placeholder 2"/>
          <p:cNvSpPr>
            <a:spLocks noGrp="1"/>
          </p:cNvSpPr>
          <p:nvPr>
            <p:ph idx="1"/>
          </p:nvPr>
        </p:nvSpPr>
        <p:spPr>
          <a:xfrm>
            <a:off x="1141412" y="1234202"/>
            <a:ext cx="9905999" cy="5012051"/>
          </a:xfrm>
        </p:spPr>
        <p:txBody>
          <a:bodyPr>
            <a:normAutofit fontScale="77500" lnSpcReduction="20000"/>
          </a:bodyPr>
          <a:lstStyle/>
          <a:p>
            <a:pPr fontAlgn="base"/>
            <a:r>
              <a:rPr lang="en-US" sz="3600" dirty="0"/>
              <a:t>A solenoid valve is an electromechanical controlled valve. The valve features a solenoid, which is an electric coil with a movable ferromagnetic core in its </a:t>
            </a:r>
            <a:r>
              <a:rPr lang="en-US" sz="3600" dirty="0" smtClean="0"/>
              <a:t>center. </a:t>
            </a:r>
            <a:r>
              <a:rPr lang="en-US" sz="3600" dirty="0"/>
              <a:t>This core is called the plunger. In rest position, the plunger closes off a small orifice. An electric current through the coil creates a magnetic field. The magnetic field exerts a force on the plunger. As a result, the plunger is pulled toward the </a:t>
            </a:r>
            <a:r>
              <a:rPr lang="en-US" sz="3600" dirty="0" smtClean="0"/>
              <a:t>center </a:t>
            </a:r>
            <a:r>
              <a:rPr lang="en-US" sz="3600" dirty="0"/>
              <a:t>of the coil so that the orifice opens. This is the basic principle that is used to open and close solenoid valves.</a:t>
            </a:r>
          </a:p>
          <a:p>
            <a:pPr fontAlgn="base"/>
            <a:r>
              <a:rPr lang="en-US" sz="3600" b="1" i="1" dirty="0"/>
              <a:t>"A solenoid valve is an electromechanical actuated valve to control the flow of liquids and gases."</a:t>
            </a:r>
          </a:p>
          <a:p>
            <a:endParaRPr lang="en-US" dirty="0"/>
          </a:p>
        </p:txBody>
      </p:sp>
    </p:spTree>
    <p:extLst>
      <p:ext uri="{BB962C8B-B14F-4D97-AF65-F5344CB8AC3E}">
        <p14:creationId xmlns="" xmlns:p14="http://schemas.microsoft.com/office/powerpoint/2010/main" val="203393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44710" y="347729"/>
            <a:ext cx="7405352" cy="5679583"/>
          </a:xfrm>
          <a:prstGeom prst="rect">
            <a:avLst/>
          </a:prstGeom>
        </p:spPr>
      </p:pic>
    </p:spTree>
    <p:extLst>
      <p:ext uri="{BB962C8B-B14F-4D97-AF65-F5344CB8AC3E}">
        <p14:creationId xmlns="" xmlns:p14="http://schemas.microsoft.com/office/powerpoint/2010/main" val="637941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120" y="0"/>
            <a:ext cx="9905998" cy="1133341"/>
          </a:xfrm>
        </p:spPr>
        <p:txBody>
          <a:bodyPr/>
          <a:lstStyle/>
          <a:p>
            <a:r>
              <a:rPr lang="en-US" dirty="0" smtClean="0"/>
              <a:t>                  Printed circuit boards</a:t>
            </a:r>
            <a:endParaRPr lang="en-US" dirty="0"/>
          </a:p>
        </p:txBody>
      </p:sp>
      <p:sp>
        <p:nvSpPr>
          <p:cNvPr id="3" name="Content Placeholder 2"/>
          <p:cNvSpPr>
            <a:spLocks noGrp="1"/>
          </p:cNvSpPr>
          <p:nvPr>
            <p:ph idx="1"/>
          </p:nvPr>
        </p:nvSpPr>
        <p:spPr>
          <a:xfrm>
            <a:off x="1030310" y="1287887"/>
            <a:ext cx="10017101" cy="2756079"/>
          </a:xfrm>
        </p:spPr>
        <p:txBody>
          <a:bodyPr/>
          <a:lstStyle/>
          <a:p>
            <a:r>
              <a:rPr lang="en-US" dirty="0"/>
              <a:t>A </a:t>
            </a:r>
            <a:r>
              <a:rPr lang="en-US" b="1" dirty="0"/>
              <a:t>printed circuit board</a:t>
            </a:r>
            <a:r>
              <a:rPr lang="en-US" dirty="0"/>
              <a:t> (</a:t>
            </a:r>
            <a:r>
              <a:rPr lang="en-US" b="1" dirty="0"/>
              <a:t>PCB</a:t>
            </a:r>
            <a:r>
              <a:rPr lang="en-US" dirty="0"/>
              <a:t>) mechanically supports and electrically connects </a:t>
            </a:r>
            <a:r>
              <a:rPr lang="en-US" dirty="0">
                <a:hlinkClick r:id="rId2" tooltip="Electronic components"/>
              </a:rPr>
              <a:t>electronic components</a:t>
            </a:r>
            <a:r>
              <a:rPr lang="en-US" dirty="0"/>
              <a:t> or </a:t>
            </a:r>
            <a:r>
              <a:rPr lang="en-US" dirty="0">
                <a:hlinkClick r:id="rId3" tooltip="Electrical"/>
              </a:rPr>
              <a:t>electrical</a:t>
            </a:r>
            <a:r>
              <a:rPr lang="en-US" dirty="0"/>
              <a:t> components using </a:t>
            </a:r>
            <a:r>
              <a:rPr lang="en-US" dirty="0">
                <a:hlinkClick r:id="rId4" tooltip="Electrical conductor"/>
              </a:rPr>
              <a:t>conductive</a:t>
            </a:r>
            <a:r>
              <a:rPr lang="en-US" dirty="0"/>
              <a:t> tracks, pads and other features </a:t>
            </a:r>
            <a:r>
              <a:rPr lang="en-US" dirty="0">
                <a:hlinkClick r:id="rId5" tooltip="Industrial etching"/>
              </a:rPr>
              <a:t>etched</a:t>
            </a:r>
            <a:r>
              <a:rPr lang="en-US" dirty="0"/>
              <a:t> from one or more sheet layers of copper </a:t>
            </a:r>
            <a:r>
              <a:rPr lang="en-US" dirty="0">
                <a:hlinkClick r:id="rId6" tooltip="Laminated"/>
              </a:rPr>
              <a:t>laminated</a:t>
            </a:r>
            <a:r>
              <a:rPr lang="en-US" dirty="0"/>
              <a:t> onto and/or between sheet layers of a </a:t>
            </a:r>
            <a:r>
              <a:rPr lang="en-US" dirty="0">
                <a:hlinkClick r:id="rId7" tooltip="Insulator (electricity)"/>
              </a:rPr>
              <a:t>non-conductive</a:t>
            </a:r>
            <a:r>
              <a:rPr lang="en-US" dirty="0"/>
              <a:t> </a:t>
            </a:r>
            <a:r>
              <a:rPr lang="en-US" dirty="0">
                <a:hlinkClick r:id="rId8" tooltip="Substrate (electronics)"/>
              </a:rPr>
              <a:t>substrate</a:t>
            </a:r>
            <a:r>
              <a:rPr lang="en-US" dirty="0"/>
              <a:t>. Components are generally </a:t>
            </a:r>
            <a:r>
              <a:rPr lang="en-US" dirty="0">
                <a:hlinkClick r:id="rId9" tooltip="Soldering"/>
              </a:rPr>
              <a:t>soldered</a:t>
            </a:r>
            <a:r>
              <a:rPr lang="en-US" dirty="0"/>
              <a:t> onto the PCB to both electrically connect and mechanically fasten them to it</a:t>
            </a:r>
          </a:p>
        </p:txBody>
      </p:sp>
      <p:pic>
        <p:nvPicPr>
          <p:cNvPr id="4" name="Picture 3"/>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3863662" y="4307044"/>
            <a:ext cx="5486400" cy="1695450"/>
          </a:xfrm>
          <a:prstGeom prst="rect">
            <a:avLst/>
          </a:prstGeom>
        </p:spPr>
      </p:pic>
    </p:spTree>
    <p:extLst>
      <p:ext uri="{BB962C8B-B14F-4D97-AF65-F5344CB8AC3E}">
        <p14:creationId xmlns="" xmlns:p14="http://schemas.microsoft.com/office/powerpoint/2010/main" val="3212798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95130" y="302543"/>
            <a:ext cx="10707757" cy="163121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Printed circuit board is the most common name but may also be called “printed wiring boards” or “printed wiring cards”. Before the advent of the PCB circuits were constructed through a laborious process of point-to-point wiring. This led to frequent failures at wire junctions and short circuits when wire insulation began to age and crack.</a:t>
            </a:r>
            <a:endParaRPr kumimoji="0" lang="en-US" altLang="en-US"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2214"/>
                </a:solidFill>
                <a:effectLst/>
                <a:latin typeface="Helvetica Neue"/>
                <a:hlinkClick r:id="rId2"/>
              </a:rPr>
              <a:t>  </a:t>
            </a:r>
            <a:endParaRPr kumimoji="0" lang="en-US" altLang="en-US" sz="2000" b="0" i="0" u="none" strike="noStrike" cap="none" normalizeH="0" baseline="0" dirty="0" smtClean="0">
              <a:ln>
                <a:noFill/>
              </a:ln>
              <a:solidFill>
                <a:srgbClr val="9C2214"/>
              </a:solidFill>
              <a:effectLst/>
              <a:latin typeface="Helvetica Neue"/>
            </a:endParaRPr>
          </a:p>
        </p:txBody>
      </p:sp>
      <p:pic>
        <p:nvPicPr>
          <p:cNvPr id="1026" name="Picture 2" descr="Mass of wire wrap">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82955" y="2378766"/>
            <a:ext cx="6096000" cy="34389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439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31702" y="306085"/>
            <a:ext cx="9676703" cy="371792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79331" rIns="9144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rgbClr val="555555"/>
                </a:solidFill>
                <a:effectLst>
                  <a:outerShdw blurRad="38100" dist="38100" dir="2700000" algn="tl">
                    <a:srgbClr val="000000">
                      <a:alpha val="43137"/>
                    </a:srgbClr>
                  </a:outerShdw>
                </a:effectLst>
                <a:latin typeface="Montserrat"/>
              </a:rPr>
              <a:t>Composition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A PCB is sort of like a layer cake or lasagna- there are alternating layers of different materials which are laminated together with heat and adhesive such that the result is a single object.</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E0311D"/>
                </a:solidFill>
                <a:effectLst/>
                <a:latin typeface="Helvetica Neue"/>
                <a:hlinkClick r:id="rId2"/>
              </a:rPr>
              <a:t>  </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Let’s start in the middle and work our way out.</a:t>
            </a:r>
            <a:endParaRPr kumimoji="0" lang="en-US" altLang="en-US" sz="2000" b="0" i="0" u="none" strike="noStrike" cap="none" normalizeH="0" baseline="0" dirty="0" smtClean="0">
              <a:ln>
                <a:noFill/>
              </a:ln>
              <a:solidFill>
                <a:srgbClr val="555555"/>
              </a:solidFill>
              <a:effectLst/>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555555"/>
                </a:solidFill>
                <a:effectLst>
                  <a:outerShdw blurRad="38100" dist="38100" dir="2700000" algn="tl">
                    <a:srgbClr val="000000">
                      <a:alpha val="43137"/>
                    </a:srgbClr>
                  </a:outerShdw>
                </a:effectLst>
                <a:latin typeface="Montserrat"/>
              </a:rPr>
              <a:t>FR4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The base material, or substrate, is usually fiberglass. Historically, the most common designator for this fiberglass is “FR4”. This solid core gives the PCB its rigidity and thickness. There are also flexible PCBs built on flexible high-temperature plastic (</a:t>
            </a:r>
            <a:r>
              <a:rPr kumimoji="0" lang="en-US" altLang="en-US" sz="2000" b="0" i="0" u="none" strike="noStrike" cap="none" normalizeH="0" baseline="0" dirty="0" err="1" smtClean="0">
                <a:ln>
                  <a:noFill/>
                </a:ln>
                <a:solidFill>
                  <a:srgbClr val="333333"/>
                </a:solidFill>
                <a:effectLst/>
                <a:latin typeface="Helvetica Neue"/>
              </a:rPr>
              <a:t>Kapton</a:t>
            </a:r>
            <a:r>
              <a:rPr kumimoji="0" lang="en-US" altLang="en-US" sz="2000" b="0" i="0" u="none" strike="noStrike" cap="none" normalizeH="0" baseline="0" dirty="0" smtClean="0">
                <a:ln>
                  <a:noFill/>
                </a:ln>
                <a:solidFill>
                  <a:srgbClr val="333333"/>
                </a:solidFill>
                <a:effectLst/>
                <a:latin typeface="Helvetica Neue"/>
              </a:rPr>
              <a:t> or the equivalent).</a:t>
            </a:r>
            <a:endParaRPr kumimoji="0" lang="en-US" altLang="en-US" sz="2000" b="0" i="0" u="none" strike="noStrike" cap="none" normalizeH="0" baseline="0" dirty="0" smtClean="0">
              <a:ln>
                <a:noFill/>
              </a:ln>
              <a:solidFill>
                <a:srgbClr val="E0311D"/>
              </a:solidFill>
              <a:effectLst/>
              <a:latin typeface="Helvetica Neue"/>
            </a:endParaRPr>
          </a:p>
        </p:txBody>
      </p:sp>
      <p:pic>
        <p:nvPicPr>
          <p:cNvPr id="2050" name="Picture 2" descr="alt text">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29566" y="4353060"/>
            <a:ext cx="6233375" cy="22114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9726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75762" y="296214"/>
            <a:ext cx="9865217" cy="32562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79331" rIns="9144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rgbClr val="555555"/>
                </a:solidFill>
                <a:effectLst>
                  <a:outerShdw blurRad="38100" dist="38100" dir="2700000" algn="tl">
                    <a:srgbClr val="000000">
                      <a:alpha val="43137"/>
                    </a:srgbClr>
                  </a:outerShdw>
                </a:effectLst>
                <a:latin typeface="Montserrat"/>
              </a:rPr>
              <a:t>Solder mask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The layer on top of the copper foil is called the solder mask layer. This layer gives the PCB its green (or, at Spark Fun, red) color. It is overlaid onto the copper layer to insulate the copper traces from accidental contact with other metal, solder, or conductive bits. This layer helps the user to solder to the correct places and prevent solder jumpers.</a:t>
            </a:r>
            <a:endParaRPr kumimoji="0" lang="en-US" altLang="en-US"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In the example below, the green solder mask is applied to the majority of the PCB, covering up the small traces but leaving the silver rings and SMD pads exposed so they can be soldered to.</a:t>
            </a:r>
            <a:endParaRPr kumimoji="0" lang="en-US" altLang="en-US"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9C2214"/>
                </a:solidFill>
                <a:effectLst/>
                <a:latin typeface="Helvetica Neue"/>
                <a:hlinkClick r:id="rId2"/>
              </a:rPr>
              <a:t>  </a:t>
            </a:r>
            <a:endParaRPr kumimoji="0" lang="en-US" altLang="en-US" sz="22400" b="0" i="0" u="none" strike="noStrike" cap="none" normalizeH="0" baseline="0" dirty="0" smtClean="0">
              <a:ln>
                <a:noFill/>
              </a:ln>
              <a:solidFill>
                <a:srgbClr val="9C2214"/>
              </a:solidFill>
              <a:effectLst/>
              <a:latin typeface="Helvetica Neue"/>
            </a:endParaRPr>
          </a:p>
        </p:txBody>
      </p:sp>
      <p:pic>
        <p:nvPicPr>
          <p:cNvPr id="5122" name="Picture 2" descr="Green Solder Mask">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09492" y="3642621"/>
            <a:ext cx="4778062" cy="28998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6240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81070" y="217863"/>
            <a:ext cx="9311426" cy="316392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79331" rIns="9144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555555"/>
                </a:solidFill>
                <a:effectLst/>
                <a:latin typeface="Montserrat"/>
              </a:rPr>
              <a:t>                                                       </a:t>
            </a:r>
            <a:r>
              <a:rPr kumimoji="0" lang="en-US" altLang="en-US" sz="2800" b="1" i="0" u="sng" strike="noStrike" cap="none" normalizeH="0" baseline="0" dirty="0" smtClean="0">
                <a:ln>
                  <a:noFill/>
                </a:ln>
                <a:solidFill>
                  <a:srgbClr val="555555"/>
                </a:solidFill>
                <a:effectLst>
                  <a:outerShdw blurRad="38100" dist="38100" dir="2700000" algn="tl">
                    <a:srgbClr val="000000">
                      <a:alpha val="43137"/>
                    </a:srgbClr>
                  </a:outerShdw>
                </a:effectLst>
                <a:latin typeface="Montserrat"/>
              </a:rPr>
              <a:t>Silkscreen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The white silkscreen layer is applied on top of the solder mask layer. The silkscreen adds letters, numbers, and symbols to the PCB that allow for easier assembly and indicators for humans to better understand the board. We often use silkscreen labels to indicate what the function of each pin or LED.</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E0311D"/>
                </a:solidFill>
                <a:effectLst/>
                <a:latin typeface="Helvetica Neue"/>
                <a:hlinkClick r:id="rId2"/>
              </a:rPr>
              <a:t>  </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latin typeface="Helvetica Neue"/>
              </a:rPr>
              <a:t>Silkscreen is most commonly white but any ink color can be used. Black, gray, red, and even yellow silkscreen colors are widely available; it is, however, uncommon to see more than one color on a single board.</a:t>
            </a:r>
            <a:endParaRPr kumimoji="0" lang="en-US" altLang="en-US" sz="2000" b="0" i="0" u="none" strike="noStrike" cap="none" normalizeH="0" baseline="0" dirty="0" smtClean="0">
              <a:ln>
                <a:noFill/>
              </a:ln>
              <a:solidFill>
                <a:srgbClr val="E0311D"/>
              </a:solidFill>
              <a:effectLst/>
              <a:latin typeface="Helvetica Neue"/>
            </a:endParaRPr>
          </a:p>
        </p:txBody>
      </p:sp>
      <p:pic>
        <p:nvPicPr>
          <p:cNvPr id="6146" name="Picture 2" descr="PCB with silkscreen">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33363" y="3618962"/>
            <a:ext cx="5988675" cy="29266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8668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317073" y="380880"/>
            <a:ext cx="10172562" cy="596827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57075" tIns="0" rIns="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smtClean="0">
                <a:ln>
                  <a:noFill/>
                </a:ln>
                <a:solidFill>
                  <a:srgbClr val="000000"/>
                </a:solidFill>
                <a:effectLst/>
                <a:latin typeface="Open Sans"/>
              </a:rPr>
              <a:t>Single Sided PCB</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Open Sans"/>
              </a:rPr>
              <a:t>                                                                                                                                                                                                                                                                                                                                                                                                                                                                                                                                                                                                                                                                                                                                                                                                                                                                                                                                                                                                                                                                                                                                                                                                                                                                                                                                                                                                                                                                                                                                                                                                                                                                                                                                                                                                                                                                                 </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Open Sans"/>
              </a:rPr>
              <a:t>Single Sided PCBs contain only one layer of conductive material and are best suited for low density designs. Single sided PCB’S have been around since the late 1950s and still dominate the world market in sheer piece volume.  Single-sided printed circuit boards are easily designed and quickly manufactured. They serve as the most cost effective platform in the industry.</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48D07"/>
                </a:solidFill>
                <a:effectLst/>
                <a:latin typeface="Open Sans"/>
                <a:hlinkClick r:id="rId2"/>
              </a:rPr>
              <a:t>  </a:t>
            </a:r>
            <a:r>
              <a:rPr kumimoji="0" lang="en-US" altLang="en-US" sz="100" b="1" i="0" u="none" strike="noStrike" cap="none" normalizeH="0" baseline="0" dirty="0" smtClean="0">
                <a:ln>
                  <a:noFill/>
                </a:ln>
                <a:solidFill>
                  <a:srgbClr val="F48D07"/>
                </a:solidFill>
                <a:effectLst/>
                <a:latin typeface="Open Sans"/>
              </a:rPr>
              <a:t> </a:t>
            </a:r>
            <a:r>
              <a:rPr kumimoji="0" lang="en-US" altLang="en-US" sz="1000" b="1" i="0" u="none" strike="noStrike" cap="none" normalizeH="0" baseline="0" dirty="0" smtClean="0">
                <a:ln>
                  <a:noFill/>
                </a:ln>
                <a:solidFill>
                  <a:srgbClr val="F48D07"/>
                </a:solidFill>
                <a:effectLst/>
                <a:latin typeface="Open Sans"/>
              </a:rPr>
              <a:t>                                                                                                                                                                                                                                                                                      </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Open Sans"/>
              </a:rPr>
              <a:t>How Are Single Sided PCBs Made?</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0000"/>
                </a:solidFill>
                <a:effectLst/>
                <a:latin typeface="Open Sans"/>
              </a:rPr>
              <a:t>One thin layer of thermally conductive but electrically insulating dielectric is laminated with copper. Solder mask is usually applied on top. </a:t>
            </a:r>
            <a:r>
              <a:rPr kumimoji="0" lang="en-US" altLang="en-US" sz="1500" b="0" i="0" u="none" strike="noStrike" cap="none" normalizeH="0" baseline="0" dirty="0" err="1" smtClean="0">
                <a:ln>
                  <a:noFill/>
                </a:ln>
                <a:solidFill>
                  <a:srgbClr val="000000"/>
                </a:solidFill>
                <a:effectLst/>
                <a:latin typeface="Open Sans"/>
              </a:rPr>
              <a:t>oof</a:t>
            </a:r>
            <a:r>
              <a:rPr kumimoji="0" lang="en-US" altLang="en-US" sz="1500" b="0" i="0" u="none" strike="noStrike" cap="none" normalizeH="0" baseline="0" dirty="0" smtClean="0">
                <a:ln>
                  <a:noFill/>
                </a:ln>
                <a:solidFill>
                  <a:srgbClr val="000000"/>
                </a:solidFill>
                <a:effectLst/>
                <a:latin typeface="Open Sans"/>
              </a:rPr>
              <a:t> </a:t>
            </a:r>
            <a:r>
              <a:rPr kumimoji="0" lang="en-US" altLang="en-US" sz="7300" b="1" i="0" u="none" strike="noStrike" cap="none" normalizeH="0" baseline="0" dirty="0" smtClean="0">
                <a:ln>
                  <a:noFill/>
                </a:ln>
                <a:solidFill>
                  <a:srgbClr val="F48D07"/>
                </a:solidFill>
                <a:effectLst/>
                <a:latin typeface="Open Sans"/>
              </a:rPr>
              <a:t> </a:t>
            </a:r>
            <a:r>
              <a:rPr kumimoji="0" lang="en-US" altLang="en-US" sz="1000" b="1" i="0" u="none" strike="noStrike" cap="none" normalizeH="0" baseline="0" dirty="0" smtClean="0">
                <a:ln>
                  <a:noFill/>
                </a:ln>
                <a:solidFill>
                  <a:srgbClr val="F48D07"/>
                </a:solidFill>
                <a:effectLst/>
                <a:latin typeface="Open Sans"/>
              </a:rPr>
              <a:t>                                                                                                                                                                                                                   </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48D07"/>
                </a:solidFill>
                <a:effectLst/>
                <a:latin typeface="Open Sans"/>
                <a:hlinkClick r:id="rId2"/>
              </a:rPr>
              <a:t>  </a:t>
            </a:r>
            <a:r>
              <a:rPr kumimoji="0" lang="en-US" altLang="en-US" sz="100" b="1" i="0" u="none" strike="noStrike" cap="none" normalizeH="0" baseline="0" dirty="0" smtClean="0">
                <a:ln>
                  <a:noFill/>
                </a:ln>
                <a:solidFill>
                  <a:srgbClr val="F48D07"/>
                </a:solidFill>
                <a:effectLst/>
                <a:latin typeface="Open Sans"/>
              </a:rPr>
              <a:t> </a:t>
            </a:r>
            <a:r>
              <a:rPr kumimoji="0" lang="en-US" altLang="en-US" sz="1000" b="1" i="0" u="none" strike="noStrike" cap="none" normalizeH="0" baseline="0" dirty="0" smtClean="0">
                <a:ln>
                  <a:noFill/>
                </a:ln>
                <a:solidFill>
                  <a:srgbClr val="F48D07"/>
                </a:solidFill>
                <a:effectLst/>
                <a:latin typeface="Open Sans"/>
              </a:rPr>
              <a:t>                                                                                                                                                                                                                                                                                      </a:t>
            </a:r>
            <a:r>
              <a:rPr kumimoji="0" lang="en-US" altLang="en-US" sz="1600" b="1" i="0" u="none" strike="noStrike" cap="none" normalizeH="0" baseline="0" dirty="0" smtClean="0">
                <a:ln>
                  <a:noFill/>
                </a:ln>
                <a:solidFill>
                  <a:srgbClr val="000000"/>
                </a:solidFill>
                <a:effectLst/>
                <a:latin typeface="Open Sans"/>
              </a:rPr>
              <a:t>Benefits of Single Sided PCBs</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smtClean="0">
                <a:ln>
                  <a:noFill/>
                </a:ln>
                <a:solidFill>
                  <a:srgbClr val="000000"/>
                </a:solidFill>
                <a:effectLst/>
                <a:latin typeface="Open Sans"/>
              </a:rPr>
              <a:t>Ideal for simple low-density designs</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smtClean="0">
                <a:ln>
                  <a:noFill/>
                </a:ln>
                <a:solidFill>
                  <a:srgbClr val="000000"/>
                </a:solidFill>
                <a:effectLst/>
                <a:latin typeface="Open Sans"/>
              </a:rPr>
              <a:t>Lower cost, especially for high volume orders</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smtClean="0">
                <a:ln>
                  <a:noFill/>
                </a:ln>
                <a:solidFill>
                  <a:srgbClr val="000000"/>
                </a:solidFill>
                <a:effectLst/>
                <a:latin typeface="Open Sans"/>
              </a:rPr>
              <a:t>Lower probability of manufacturing issues</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smtClean="0">
                <a:ln>
                  <a:noFill/>
                </a:ln>
                <a:solidFill>
                  <a:srgbClr val="000000"/>
                </a:solidFill>
                <a:effectLst/>
                <a:latin typeface="Open Sans"/>
              </a:rPr>
              <a:t>Popular, common, and easily understood by most PCB manufacturers</a:t>
            </a:r>
            <a:endParaRPr kumimoji="0" lang="en-US"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rgbClr val="F48D07"/>
              </a:solidFill>
              <a:effectLst/>
              <a:latin typeface="Open Sans"/>
            </a:endParaRPr>
          </a:p>
        </p:txBody>
      </p:sp>
      <p:pic>
        <p:nvPicPr>
          <p:cNvPr id="3074" name="Picture 2" descr="horizonta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2113" y="-1852613"/>
            <a:ext cx="63141225" cy="1619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horizontal">
            <a:hlinkClick r:id="rId2"/>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2113" y="-785813"/>
            <a:ext cx="9753600" cy="28575"/>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Dielectric Layer">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54163" y="3774384"/>
            <a:ext cx="7429500" cy="1162051"/>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horizontal">
            <a:hlinkClick r:id="rId2"/>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2113" y="952500"/>
            <a:ext cx="9753600" cy="28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0812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80661" y="176084"/>
            <a:ext cx="10376451" cy="2569934"/>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sng" strike="noStrike" cap="none" normalizeH="0" baseline="0" dirty="0" smtClean="0">
                <a:ln>
                  <a:noFill/>
                </a:ln>
                <a:solidFill>
                  <a:srgbClr val="000000"/>
                </a:solidFill>
                <a:effectLst>
                  <a:outerShdw blurRad="38100" dist="38100" dir="2700000" algn="tl">
                    <a:srgbClr val="000000">
                      <a:alpha val="43137"/>
                    </a:srgbClr>
                  </a:outerShdw>
                </a:effectLst>
                <a:latin typeface="Open Sans"/>
              </a:rPr>
              <a:t>Double Sided PCB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48D07"/>
                </a:solidFill>
                <a:effectLst/>
                <a:latin typeface="Open Sans"/>
                <a:hlinkClick r:id="rId2"/>
              </a:rPr>
              <a:t>  </a:t>
            </a:r>
            <a:r>
              <a:rPr kumimoji="0" lang="en-US" altLang="en-US" sz="1000" b="1" i="0" u="none" strike="noStrike" cap="none" normalizeH="0" baseline="0" dirty="0" smtClean="0">
                <a:ln>
                  <a:noFill/>
                </a:ln>
                <a:solidFill>
                  <a:srgbClr val="F48D07"/>
                </a:solidFill>
                <a:effectLst/>
                <a:latin typeface="Open Sans"/>
              </a:rPr>
              <a:t>                                                                                                                                                                                                                                                                                                                                                                                                                                                                                                                                                                                                                  </a:t>
            </a:r>
            <a:r>
              <a:rPr kumimoji="0" lang="en-US" altLang="en-US" sz="2400" b="0" i="0" u="none" strike="noStrike" cap="none" normalizeH="0" baseline="0" dirty="0" smtClean="0">
                <a:ln>
                  <a:noFill/>
                </a:ln>
                <a:solidFill>
                  <a:srgbClr val="000000"/>
                </a:solidFill>
                <a:effectLst/>
                <a:latin typeface="Open Sans"/>
              </a:rPr>
              <a:t>Double Sided PCBs (also known as Double-Sided Plated Thru or DSPT) circuits are the gateway to higher technology applications. They allow for closer (and perhaps more) routing traces by alternating between a top and bottom layer using </a:t>
            </a:r>
            <a:r>
              <a:rPr kumimoji="0" lang="en-US" altLang="en-US" sz="2400" b="0" i="0" u="none" strike="noStrike" cap="none" normalizeH="0" baseline="0" dirty="0" err="1" smtClean="0">
                <a:ln>
                  <a:noFill/>
                </a:ln>
                <a:solidFill>
                  <a:srgbClr val="000000"/>
                </a:solidFill>
                <a:effectLst/>
                <a:latin typeface="Open Sans"/>
              </a:rPr>
              <a:t>vias</a:t>
            </a:r>
            <a:r>
              <a:rPr kumimoji="0" lang="en-US" altLang="en-US" sz="2400" b="0" i="0" u="none" strike="noStrike" cap="none" normalizeH="0" baseline="0" dirty="0" smtClean="0">
                <a:ln>
                  <a:noFill/>
                </a:ln>
                <a:solidFill>
                  <a:srgbClr val="000000"/>
                </a:solidFill>
                <a:effectLst/>
                <a:latin typeface="Open Sans"/>
              </a:rPr>
              <a:t>. Today, double sided printed circuit board technology is perhaps the most popular type of PCB in the industry.</a:t>
            </a:r>
            <a:endParaRPr kumimoji="0" lang="en-US" altLang="en-US" sz="2400" b="1" i="0" u="none" strike="noStrike" cap="none" normalizeH="0" baseline="0" dirty="0" smtClean="0">
              <a:ln>
                <a:noFill/>
              </a:ln>
              <a:solidFill>
                <a:srgbClr val="F48D07"/>
              </a:solidFill>
              <a:effectLst/>
              <a:latin typeface="Open Sans"/>
            </a:endParaRPr>
          </a:p>
        </p:txBody>
      </p:sp>
      <p:pic>
        <p:nvPicPr>
          <p:cNvPr id="4098" name="Picture 2" descr="horizontal">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925" y="-98425"/>
            <a:ext cx="63141225" cy="1619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1695588" y="3020659"/>
            <a:ext cx="8560904" cy="369072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77744" tIns="0" rIns="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Open Sans"/>
              </a:rPr>
              <a:t>How Are Double Sided PCBs Made?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48D07"/>
                </a:solidFill>
                <a:effectLst/>
                <a:latin typeface="Open Sans"/>
                <a:hlinkClick r:id="rId4"/>
              </a:rPr>
              <a:t>  </a:t>
            </a:r>
            <a:r>
              <a:rPr kumimoji="0" lang="en-US" altLang="en-US" sz="7500" b="1" i="0" u="none" strike="noStrike" cap="none" normalizeH="0" baseline="0" dirty="0" smtClean="0">
                <a:ln>
                  <a:noFill/>
                </a:ln>
                <a:solidFill>
                  <a:srgbClr val="F48D07"/>
                </a:solidFill>
                <a:effectLst/>
                <a:latin typeface="Open Sans"/>
              </a:rPr>
              <a:t> </a:t>
            </a:r>
            <a:r>
              <a:rPr kumimoji="0" lang="en-US" altLang="en-US" sz="1000" b="1" i="0" u="none" strike="noStrike" cap="none" normalizeH="0" baseline="0" dirty="0" smtClean="0">
                <a:ln>
                  <a:noFill/>
                </a:ln>
                <a:solidFill>
                  <a:srgbClr val="F48D07"/>
                </a:solidFill>
                <a:effectLst/>
                <a:latin typeface="Open Sans"/>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Open Sans"/>
              </a:rPr>
              <a:t>  </a:t>
            </a:r>
            <a:r>
              <a:rPr kumimoji="0" lang="en-US" altLang="en-US" sz="100" b="0" i="0" u="none" strike="noStrike" cap="none" normalizeH="0" baseline="0" dirty="0" smtClean="0">
                <a:ln>
                  <a:noFill/>
                </a:ln>
                <a:solidFill>
                  <a:srgbClr val="000000"/>
                </a:solidFill>
                <a:effectLst/>
                <a:latin typeface="Open Sans"/>
              </a:rPr>
              <a:t> </a:t>
            </a:r>
            <a:r>
              <a:rPr kumimoji="0" lang="en-US" altLang="en-US" sz="1000" b="0" i="0" u="none" strike="noStrike" cap="none" normalizeH="0" baseline="0" dirty="0" smtClean="0">
                <a:ln>
                  <a:noFill/>
                </a:ln>
                <a:solidFill>
                  <a:srgbClr val="000000"/>
                </a:solidFill>
                <a:effectLst/>
                <a:latin typeface="Open Sans"/>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Open Sans"/>
              </a:rPr>
              <a:t>Benefits of Double Sided PCBs: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More flexibility for designers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Increased circuit density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Relatively lower costs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Intermediate level of circuit complexity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Reduced board size (which can reduce costs)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000000"/>
              </a:solidFill>
              <a:effectLst/>
              <a:latin typeface="Open Sans"/>
            </a:endParaRPr>
          </a:p>
        </p:txBody>
      </p:sp>
      <p:pic>
        <p:nvPicPr>
          <p:cNvPr id="4100" name="Picture 4" descr="Dielectric Layer (1)">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72575" y="3547381"/>
            <a:ext cx="5190048" cy="21908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68431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58" y="564704"/>
            <a:ext cx="10934163" cy="5262979"/>
          </a:xfrm>
          <a:prstGeom prst="rect">
            <a:avLst/>
          </a:prstGeom>
        </p:spPr>
        <p:txBody>
          <a:bodyPr wrap="square">
            <a:spAutoFit/>
          </a:bodyPr>
          <a:lstStyle/>
          <a:p>
            <a:r>
              <a:rPr lang="en-US" sz="2400" dirty="0" smtClean="0"/>
              <a:t>The </a:t>
            </a:r>
            <a:r>
              <a:rPr lang="en-US" sz="2400" dirty="0"/>
              <a:t>advantages of pneumatic systems Pneumatic control systems are widely used in our society, especially in the industrial sectors for the driving of automatic machines. Pneumatic systems have a lot of advantages. </a:t>
            </a:r>
            <a:endParaRPr lang="en-US" sz="2400" dirty="0" smtClean="0"/>
          </a:p>
          <a:p>
            <a:r>
              <a:rPr lang="en-US" sz="2400" dirty="0" smtClean="0"/>
              <a:t>(</a:t>
            </a:r>
            <a:r>
              <a:rPr lang="en-US" sz="2400" dirty="0" err="1"/>
              <a:t>i</a:t>
            </a:r>
            <a:r>
              <a:rPr lang="en-US" sz="2400" b="1" dirty="0"/>
              <a:t>) </a:t>
            </a:r>
            <a:r>
              <a:rPr lang="en-US" sz="2400" b="1" u="sng" dirty="0"/>
              <a:t>High </a:t>
            </a:r>
            <a:r>
              <a:rPr lang="en-US" sz="2400" b="1" u="sng" dirty="0" smtClean="0"/>
              <a:t>effectiveness</a:t>
            </a:r>
            <a:r>
              <a:rPr lang="en-US" sz="2400" dirty="0" smtClean="0"/>
              <a:t>: </a:t>
            </a:r>
            <a:r>
              <a:rPr lang="en-US" sz="2400" dirty="0"/>
              <a:t>Many factories have equipped their production lines with compressed air supplies and movable compressors. There is an unlimited supply of air in our atmosphere to produce compressed air. Moreover, the use of compressed air is not restricted by distance, as it can easily be transported through pipes. After use, compressed air can be released directly into the atmosphere without the need of processing. </a:t>
            </a:r>
            <a:endParaRPr lang="en-US" sz="2400" dirty="0" smtClean="0"/>
          </a:p>
          <a:p>
            <a:r>
              <a:rPr lang="en-US" sz="2400" dirty="0" smtClean="0"/>
              <a:t>(</a:t>
            </a:r>
            <a:r>
              <a:rPr lang="en-US" sz="2400" dirty="0"/>
              <a:t>ii) </a:t>
            </a:r>
            <a:r>
              <a:rPr lang="en-US" sz="2400" b="1" u="sng" dirty="0"/>
              <a:t>High durability and </a:t>
            </a:r>
            <a:r>
              <a:rPr lang="en-US" sz="2400" b="1" u="sng" dirty="0" smtClean="0"/>
              <a:t>reliability</a:t>
            </a:r>
            <a:r>
              <a:rPr lang="en-US" sz="2400" dirty="0" smtClean="0"/>
              <a:t>: </a:t>
            </a:r>
            <a:r>
              <a:rPr lang="en-US" sz="2400" dirty="0"/>
              <a:t>Pneumatic components are extremely durable and can not be damaged easily. Compared to electromotive components, pneumatic components are more durable and reliable. </a:t>
            </a:r>
            <a:endParaRPr lang="en-US" sz="2400" dirty="0" smtClean="0"/>
          </a:p>
          <a:p>
            <a:r>
              <a:rPr lang="en-US" sz="2400" dirty="0" smtClean="0"/>
              <a:t>(</a:t>
            </a:r>
            <a:r>
              <a:rPr lang="en-US" sz="2400" dirty="0"/>
              <a:t>iii</a:t>
            </a:r>
            <a:r>
              <a:rPr lang="en-US" sz="2400" b="1" dirty="0"/>
              <a:t>) </a:t>
            </a:r>
            <a:r>
              <a:rPr lang="en-US" sz="2400" b="1" u="sng" dirty="0"/>
              <a:t>Simple </a:t>
            </a:r>
            <a:r>
              <a:rPr lang="en-US" sz="2400" b="1" u="sng" dirty="0" smtClean="0"/>
              <a:t>design</a:t>
            </a:r>
            <a:r>
              <a:rPr lang="en-US" sz="2400" dirty="0" smtClean="0"/>
              <a:t>: </a:t>
            </a:r>
            <a:r>
              <a:rPr lang="en-US" sz="2400" dirty="0"/>
              <a:t>The designs of pneumatic components are relatively simple. They are thus more suitable for use in simple automatic control systems. </a:t>
            </a:r>
          </a:p>
        </p:txBody>
      </p:sp>
    </p:spTree>
    <p:extLst>
      <p:ext uri="{BB962C8B-B14F-4D97-AF65-F5344CB8AC3E}">
        <p14:creationId xmlns="" xmlns:p14="http://schemas.microsoft.com/office/powerpoint/2010/main" val="369502629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13" y="0"/>
            <a:ext cx="5426812" cy="720885"/>
          </a:xfrm>
        </p:spPr>
        <p:txBody>
          <a:bodyPr/>
          <a:lstStyle/>
          <a:p>
            <a:r>
              <a:rPr lang="en-US" dirty="0" smtClean="0"/>
              <a:t>Applications of </a:t>
            </a:r>
            <a:r>
              <a:rPr lang="en-US" dirty="0" err="1" smtClean="0"/>
              <a:t>pcb</a:t>
            </a:r>
            <a:endParaRPr lang="en-US" dirty="0"/>
          </a:p>
        </p:txBody>
      </p:sp>
      <p:sp>
        <p:nvSpPr>
          <p:cNvPr id="3" name="Content Placeholder 2"/>
          <p:cNvSpPr>
            <a:spLocks noGrp="1"/>
          </p:cNvSpPr>
          <p:nvPr>
            <p:ph idx="1"/>
          </p:nvPr>
        </p:nvSpPr>
        <p:spPr>
          <a:xfrm>
            <a:off x="1218685" y="910084"/>
            <a:ext cx="9905999" cy="5947916"/>
          </a:xfrm>
        </p:spPr>
        <p:txBody>
          <a:bodyPr>
            <a:normAutofit fontScale="25000" lnSpcReduction="20000"/>
          </a:bodyPr>
          <a:lstStyle/>
          <a:p>
            <a:pPr fontAlgn="base"/>
            <a:r>
              <a:rPr lang="en-US" sz="9600" dirty="0"/>
              <a:t>The following are applications in which Double Sided PCBs can be used:</a:t>
            </a:r>
            <a:br>
              <a:rPr lang="en-US" sz="9600" dirty="0"/>
            </a:br>
            <a:endParaRPr lang="en-US" sz="9600" dirty="0"/>
          </a:p>
          <a:p>
            <a:pPr fontAlgn="base"/>
            <a:r>
              <a:rPr lang="en-US" sz="9600" dirty="0" smtClean="0"/>
              <a:t>Industrial controls                          </a:t>
            </a:r>
          </a:p>
          <a:p>
            <a:pPr fontAlgn="base"/>
            <a:r>
              <a:rPr lang="en-US" sz="9600" dirty="0" smtClean="0"/>
              <a:t>Power </a:t>
            </a:r>
            <a:r>
              <a:rPr lang="en-US" sz="9600" dirty="0"/>
              <a:t>supplies</a:t>
            </a:r>
          </a:p>
          <a:p>
            <a:pPr fontAlgn="base"/>
            <a:r>
              <a:rPr lang="en-US" sz="9600" dirty="0"/>
              <a:t>Converters</a:t>
            </a:r>
          </a:p>
          <a:p>
            <a:pPr fontAlgn="base"/>
            <a:r>
              <a:rPr lang="en-US" sz="9600" dirty="0"/>
              <a:t>Control relays</a:t>
            </a:r>
          </a:p>
          <a:p>
            <a:pPr fontAlgn="base"/>
            <a:r>
              <a:rPr lang="en-US" sz="9600" dirty="0"/>
              <a:t>Instrumentation</a:t>
            </a:r>
          </a:p>
          <a:p>
            <a:pPr fontAlgn="base"/>
            <a:r>
              <a:rPr lang="en-US" sz="9600" dirty="0"/>
              <a:t>Regulators</a:t>
            </a:r>
          </a:p>
          <a:p>
            <a:pPr fontAlgn="base"/>
            <a:r>
              <a:rPr lang="en-US" sz="9600" dirty="0"/>
              <a:t>UPS systems</a:t>
            </a:r>
          </a:p>
          <a:p>
            <a:pPr fontAlgn="base"/>
            <a:r>
              <a:rPr lang="en-US" sz="9600" dirty="0"/>
              <a:t>Power </a:t>
            </a:r>
            <a:r>
              <a:rPr lang="en-US" sz="9600" dirty="0" smtClean="0"/>
              <a:t>conversion</a:t>
            </a:r>
            <a:endParaRPr lang="en-US" sz="9600" dirty="0"/>
          </a:p>
          <a:p>
            <a:pPr fontAlgn="base"/>
            <a:r>
              <a:rPr lang="en-US" sz="9600" dirty="0"/>
              <a:t>LED </a:t>
            </a:r>
            <a:r>
              <a:rPr lang="en-US" sz="9600" dirty="0" smtClean="0"/>
              <a:t>lighting</a:t>
            </a:r>
            <a:endParaRPr lang="en-US" sz="9600" dirty="0"/>
          </a:p>
        </p:txBody>
      </p:sp>
    </p:spTree>
    <p:extLst>
      <p:ext uri="{BB962C8B-B14F-4D97-AF65-F5344CB8AC3E}">
        <p14:creationId xmlns="" xmlns:p14="http://schemas.microsoft.com/office/powerpoint/2010/main" val="3965299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291" y="2395803"/>
            <a:ext cx="9905998" cy="1478570"/>
          </a:xfrm>
        </p:spPr>
        <p:txBody>
          <a:bodyPr/>
          <a:lstStyle/>
          <a:p>
            <a:r>
              <a:rPr lang="en-US" smtClean="0"/>
              <a:t>                    </a:t>
            </a:r>
            <a:r>
              <a:rPr lang="en-US" sz="9600" dirty="0" smtClean="0"/>
              <a:t>thanks</a:t>
            </a:r>
            <a:endParaRPr lang="en-US" sz="9600" dirty="0"/>
          </a:p>
        </p:txBody>
      </p:sp>
    </p:spTree>
    <p:extLst>
      <p:ext uri="{BB962C8B-B14F-4D97-AF65-F5344CB8AC3E}">
        <p14:creationId xmlns="" xmlns:p14="http://schemas.microsoft.com/office/powerpoint/2010/main" val="3307289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487" y="474345"/>
            <a:ext cx="11372045" cy="6001643"/>
          </a:xfrm>
          <a:prstGeom prst="rect">
            <a:avLst/>
          </a:prstGeom>
        </p:spPr>
        <p:txBody>
          <a:bodyPr wrap="square">
            <a:spAutoFit/>
          </a:bodyPr>
          <a:lstStyle/>
          <a:p>
            <a:r>
              <a:rPr lang="en-US" sz="2400" dirty="0"/>
              <a:t>(iv) </a:t>
            </a:r>
            <a:r>
              <a:rPr lang="en-US" sz="2400" b="1" u="sng" dirty="0">
                <a:effectLst>
                  <a:outerShdw blurRad="38100" dist="38100" dir="2700000" algn="tl">
                    <a:srgbClr val="000000">
                      <a:alpha val="43137"/>
                    </a:srgbClr>
                  </a:outerShdw>
                </a:effectLst>
              </a:rPr>
              <a:t>High adaptability </a:t>
            </a:r>
            <a:r>
              <a:rPr lang="en-US" sz="2400" dirty="0"/>
              <a:t>to harsh environment Compared to the elements of other systems, compressed air is less affected by high temperature, dust, corrosion, etc. </a:t>
            </a:r>
            <a:endParaRPr lang="en-US" sz="2400" dirty="0" smtClean="0"/>
          </a:p>
          <a:p>
            <a:r>
              <a:rPr lang="en-US" sz="2400" dirty="0" smtClean="0"/>
              <a:t>(</a:t>
            </a:r>
            <a:r>
              <a:rPr lang="en-US" sz="2400" dirty="0"/>
              <a:t>v) </a:t>
            </a:r>
            <a:r>
              <a:rPr lang="en-US" sz="2400" b="1" u="sng" dirty="0">
                <a:effectLst>
                  <a:outerShdw blurRad="38100" dist="38100" dir="2700000" algn="tl">
                    <a:srgbClr val="000000">
                      <a:alpha val="43137"/>
                    </a:srgbClr>
                  </a:outerShdw>
                </a:effectLst>
              </a:rPr>
              <a:t>Safety</a:t>
            </a:r>
            <a:r>
              <a:rPr lang="en-US" sz="2400" dirty="0"/>
              <a:t> Pneumatic systems are safer than electromotive systems because they can work in inflammable environment without causing fire or explosion. Apart from that, overloading in pneumatic system will only lead to sliding or cessation of operation. Unlike electromotive components, pneumatic components do not burn or get overheated when overloaded. </a:t>
            </a:r>
            <a:endParaRPr lang="en-US" sz="2400" dirty="0" smtClean="0"/>
          </a:p>
          <a:p>
            <a:r>
              <a:rPr lang="en-US" sz="2400" dirty="0" smtClean="0"/>
              <a:t>(</a:t>
            </a:r>
            <a:r>
              <a:rPr lang="en-US" sz="2400" dirty="0"/>
              <a:t>vi) </a:t>
            </a:r>
            <a:r>
              <a:rPr lang="en-US" sz="2400" b="1" u="sng" dirty="0">
                <a:effectLst>
                  <a:outerShdw blurRad="38100" dist="38100" dir="2700000" algn="tl">
                    <a:srgbClr val="000000">
                      <a:alpha val="43137"/>
                    </a:srgbClr>
                  </a:outerShdw>
                </a:effectLst>
              </a:rPr>
              <a:t>Easy selection of speed and pressure </a:t>
            </a:r>
            <a:r>
              <a:rPr lang="en-US" sz="2400" dirty="0"/>
              <a:t>The speeds of rectilinear and oscillating movement of pneumatic systems are easy to adjust and subject to few limitations. The pressure and the volume of air can easily be adjusted by a pressure regulator. </a:t>
            </a:r>
            <a:endParaRPr lang="en-US" sz="2400" dirty="0" smtClean="0"/>
          </a:p>
          <a:p>
            <a:r>
              <a:rPr lang="en-US" sz="2400" dirty="0" smtClean="0"/>
              <a:t>(</a:t>
            </a:r>
            <a:r>
              <a:rPr lang="en-US" sz="2400" dirty="0"/>
              <a:t>vii) </a:t>
            </a:r>
            <a:r>
              <a:rPr lang="en-US" sz="2400" b="1" u="sng" dirty="0">
                <a:effectLst>
                  <a:outerShdw blurRad="38100" dist="38100" dir="2700000" algn="tl">
                    <a:srgbClr val="000000">
                      <a:alpha val="43137"/>
                    </a:srgbClr>
                  </a:outerShdw>
                </a:effectLst>
              </a:rPr>
              <a:t>Environmental friendly </a:t>
            </a:r>
            <a:r>
              <a:rPr lang="en-US" sz="2400" dirty="0"/>
              <a:t>The operation of pneumatic systems do not produce pollutants. The air released is also processed in special ways. Therefore, pneumatic systems can work in environments that demand high level of cleanliness. One example is the production lines of integrated circuits. </a:t>
            </a:r>
            <a:endParaRPr lang="en-US" sz="2400" dirty="0" smtClean="0"/>
          </a:p>
          <a:p>
            <a:r>
              <a:rPr lang="en-US" sz="2400" dirty="0" smtClean="0"/>
              <a:t>(</a:t>
            </a:r>
            <a:r>
              <a:rPr lang="en-US" sz="2400" dirty="0"/>
              <a:t>viii) </a:t>
            </a:r>
            <a:r>
              <a:rPr lang="en-US" sz="2400" b="1" u="sng" dirty="0">
                <a:effectLst>
                  <a:outerShdw blurRad="38100" dist="38100" dir="2700000" algn="tl">
                    <a:srgbClr val="000000">
                      <a:alpha val="43137"/>
                    </a:srgbClr>
                  </a:outerShdw>
                </a:effectLst>
              </a:rPr>
              <a:t>Economical</a:t>
            </a:r>
            <a:r>
              <a:rPr lang="en-US" sz="2400" dirty="0"/>
              <a:t> As pneumatic components are not expensive, the costs of pneumatic systems are quite low. Moreover, as pneumatic systems are very durable, the cost of repair is significantly lower than that of other systems. </a:t>
            </a:r>
          </a:p>
        </p:txBody>
      </p:sp>
    </p:spTree>
    <p:extLst>
      <p:ext uri="{BB962C8B-B14F-4D97-AF65-F5344CB8AC3E}">
        <p14:creationId xmlns="" xmlns:p14="http://schemas.microsoft.com/office/powerpoint/2010/main" val="420354008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339" y="446038"/>
            <a:ext cx="10972800" cy="6370975"/>
          </a:xfrm>
          <a:prstGeom prst="rect">
            <a:avLst/>
          </a:prstGeom>
        </p:spPr>
        <p:txBody>
          <a:bodyPr wrap="square">
            <a:spAutoFit/>
          </a:bodyPr>
          <a:lstStyle/>
          <a:p>
            <a:r>
              <a:rPr lang="en-US" sz="2400" dirty="0"/>
              <a:t> </a:t>
            </a:r>
            <a:r>
              <a:rPr lang="en-US" sz="2400" dirty="0" smtClean="0"/>
              <a:t>                               </a:t>
            </a:r>
            <a:r>
              <a:rPr lang="en-US" sz="2800" b="1" dirty="0"/>
              <a:t>Limitations of pneumatic systems </a:t>
            </a:r>
            <a:endParaRPr lang="en-US" sz="2800" b="1" dirty="0" smtClean="0"/>
          </a:p>
          <a:p>
            <a:r>
              <a:rPr lang="en-US" sz="2400" dirty="0" smtClean="0"/>
              <a:t>Although </a:t>
            </a:r>
            <a:r>
              <a:rPr lang="en-US" sz="2400" dirty="0"/>
              <a:t>pneumatic systems possess a lot of advantages, they are also subject to many limitations. </a:t>
            </a:r>
            <a:endParaRPr lang="en-US" sz="2400" dirty="0" smtClean="0"/>
          </a:p>
          <a:p>
            <a:pPr marL="514350" indent="-514350">
              <a:buAutoNum type="romanLcParenBoth"/>
            </a:pPr>
            <a:r>
              <a:rPr lang="en-US" sz="2400" b="1" u="sng" dirty="0" smtClean="0">
                <a:effectLst>
                  <a:outerShdw blurRad="38100" dist="38100" dir="2700000" algn="tl">
                    <a:srgbClr val="000000">
                      <a:alpha val="43137"/>
                    </a:srgbClr>
                  </a:outerShdw>
                </a:effectLst>
              </a:rPr>
              <a:t>Relatively </a:t>
            </a:r>
            <a:r>
              <a:rPr lang="en-US" sz="2400" b="1" u="sng" dirty="0">
                <a:effectLst>
                  <a:outerShdw blurRad="38100" dist="38100" dir="2700000" algn="tl">
                    <a:srgbClr val="000000">
                      <a:alpha val="43137"/>
                    </a:srgbClr>
                  </a:outerShdw>
                </a:effectLst>
              </a:rPr>
              <a:t>low accuracy </a:t>
            </a:r>
            <a:r>
              <a:rPr lang="en-US" sz="2400" dirty="0"/>
              <a:t>As pneumatic systems are powered by the force provided by compressed air, their operation is subject to the volume of the compressed air. As the volume of air may change when compressed or heated, the supply of air to the system may not be accurate, causing a decrease in the overall accuracy of the system. </a:t>
            </a:r>
          </a:p>
          <a:p>
            <a:pPr marL="514350" indent="-514350">
              <a:buAutoNum type="romanLcParenBoth"/>
            </a:pPr>
            <a:r>
              <a:rPr lang="en-US" sz="2400" dirty="0" smtClean="0"/>
              <a:t> </a:t>
            </a:r>
            <a:r>
              <a:rPr lang="en-US" sz="2400" b="1" u="sng" dirty="0">
                <a:effectLst>
                  <a:outerShdw blurRad="38100" dist="38100" dir="2700000" algn="tl">
                    <a:srgbClr val="000000">
                      <a:alpha val="43137"/>
                    </a:srgbClr>
                  </a:outerShdw>
                </a:effectLst>
              </a:rPr>
              <a:t>Low loading </a:t>
            </a:r>
            <a:r>
              <a:rPr lang="en-US" sz="2400" dirty="0"/>
              <a:t>As the cylinders of pneumatic components are not very large, a pneumatic system cannot drive loads that are too heavy. </a:t>
            </a:r>
            <a:endParaRPr lang="en-US" sz="2400" dirty="0" smtClean="0"/>
          </a:p>
          <a:p>
            <a:pPr marL="514350" indent="-514350">
              <a:buAutoNum type="romanLcParenBoth"/>
            </a:pPr>
            <a:r>
              <a:rPr lang="en-US" sz="2400" dirty="0" smtClean="0"/>
              <a:t> </a:t>
            </a:r>
            <a:r>
              <a:rPr lang="en-US" sz="2400" b="1" u="sng" dirty="0">
                <a:effectLst>
                  <a:outerShdw blurRad="38100" dist="38100" dir="2700000" algn="tl">
                    <a:srgbClr val="000000">
                      <a:alpha val="43137"/>
                    </a:srgbClr>
                  </a:outerShdw>
                </a:effectLst>
              </a:rPr>
              <a:t>Processing required before use</a:t>
            </a:r>
            <a:r>
              <a:rPr lang="en-US" sz="2400" dirty="0"/>
              <a:t> Compressed air must be processed before use to ensure the absence of water </a:t>
            </a:r>
            <a:r>
              <a:rPr lang="en-US" sz="2400" dirty="0" smtClean="0"/>
              <a:t>vapor </a:t>
            </a:r>
            <a:r>
              <a:rPr lang="en-US" sz="2400" dirty="0"/>
              <a:t>or dust. Otherwise, the moving parts of the pneumatic components may wear out quickly due to friction</a:t>
            </a:r>
            <a:r>
              <a:rPr lang="en-US" sz="2400" dirty="0" smtClean="0"/>
              <a:t>.</a:t>
            </a:r>
          </a:p>
          <a:p>
            <a:pPr marL="514350" indent="-514350">
              <a:buAutoNum type="romanLcParenBoth"/>
            </a:pPr>
            <a:r>
              <a:rPr lang="en-US" sz="2400" dirty="0" smtClean="0"/>
              <a:t>  </a:t>
            </a:r>
            <a:r>
              <a:rPr lang="en-US" sz="2400" b="1" u="sng" dirty="0">
                <a:effectLst>
                  <a:outerShdw blurRad="38100" dist="38100" dir="2700000" algn="tl">
                    <a:srgbClr val="000000">
                      <a:alpha val="43137"/>
                    </a:srgbClr>
                  </a:outerShdw>
                </a:effectLst>
              </a:rPr>
              <a:t>Uneven moving speed </a:t>
            </a:r>
            <a:r>
              <a:rPr lang="en-US" sz="2400" dirty="0"/>
              <a:t>As air can easily be compressed, the moving speeds of the pistons are relatively uneven</a:t>
            </a:r>
            <a:r>
              <a:rPr lang="en-US" sz="2400" dirty="0" smtClean="0"/>
              <a:t>.</a:t>
            </a:r>
          </a:p>
          <a:p>
            <a:pPr marL="514350" indent="-514350">
              <a:buAutoNum type="romanLcParenBoth"/>
            </a:pPr>
            <a:r>
              <a:rPr lang="en-US" sz="2400" dirty="0" smtClean="0"/>
              <a:t> </a:t>
            </a:r>
            <a:r>
              <a:rPr lang="en-US" sz="2400" b="1" u="sng" dirty="0" smtClean="0">
                <a:effectLst>
                  <a:outerShdw blurRad="38100" dist="38100" dir="2700000" algn="tl">
                    <a:srgbClr val="000000">
                      <a:alpha val="43137"/>
                    </a:srgbClr>
                  </a:outerShdw>
                </a:effectLst>
              </a:rPr>
              <a:t>Noise</a:t>
            </a:r>
            <a:r>
              <a:rPr lang="en-US" sz="2400" dirty="0" smtClean="0"/>
              <a:t> </a:t>
            </a:r>
            <a:r>
              <a:rPr lang="en-US" sz="2400" dirty="0"/>
              <a:t>Noise will be produced when compressed air is released from the pneumatic components. </a:t>
            </a:r>
          </a:p>
        </p:txBody>
      </p:sp>
    </p:spTree>
    <p:extLst>
      <p:ext uri="{BB962C8B-B14F-4D97-AF65-F5344CB8AC3E}">
        <p14:creationId xmlns="" xmlns:p14="http://schemas.microsoft.com/office/powerpoint/2010/main" val="1599912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223" y="1376485"/>
            <a:ext cx="11230378" cy="3970318"/>
          </a:xfrm>
          <a:prstGeom prst="rect">
            <a:avLst/>
          </a:prstGeom>
        </p:spPr>
        <p:txBody>
          <a:bodyPr wrap="square">
            <a:spAutoFit/>
          </a:bodyPr>
          <a:lstStyle/>
          <a:p>
            <a:r>
              <a:rPr lang="en-US" sz="2800" dirty="0" smtClean="0"/>
              <a:t>Pneumatic </a:t>
            </a:r>
            <a:r>
              <a:rPr lang="en-US" sz="2800" dirty="0"/>
              <a:t>components can be divided into two categories: </a:t>
            </a:r>
            <a:endParaRPr lang="en-US" sz="2800" dirty="0" smtClean="0"/>
          </a:p>
          <a:p>
            <a:pPr marL="514350" indent="-514350">
              <a:buAutoNum type="arabicPeriod"/>
            </a:pPr>
            <a:r>
              <a:rPr lang="en-US" sz="2800" dirty="0" smtClean="0"/>
              <a:t>Components </a:t>
            </a:r>
            <a:r>
              <a:rPr lang="en-US" sz="2800" dirty="0"/>
              <a:t>that produce and transport compressed air. </a:t>
            </a:r>
            <a:endParaRPr lang="en-US" sz="2800" dirty="0" smtClean="0"/>
          </a:p>
          <a:p>
            <a:pPr marL="514350" indent="-514350">
              <a:buAutoNum type="arabicPeriod"/>
            </a:pPr>
            <a:r>
              <a:rPr lang="en-US" sz="2800" dirty="0" smtClean="0"/>
              <a:t>Components </a:t>
            </a:r>
            <a:r>
              <a:rPr lang="en-US" sz="2800" dirty="0"/>
              <a:t>that consume compressed air. </a:t>
            </a:r>
            <a:endParaRPr lang="en-US" sz="2800" dirty="0" smtClean="0"/>
          </a:p>
          <a:p>
            <a:r>
              <a:rPr lang="en-US" sz="2800" dirty="0"/>
              <a:t> </a:t>
            </a:r>
            <a:r>
              <a:rPr lang="en-US" sz="2800" dirty="0" smtClean="0"/>
              <a:t>                                   All </a:t>
            </a:r>
            <a:r>
              <a:rPr lang="en-US" sz="2800" dirty="0"/>
              <a:t>main pneumatic components can be represented by simple pneumatic symbols. Each symbol shows only the function of the component it represents, but not its structure. Pneumatic symbols can be combined to form pneumatic diagrams. A pneumatic diagram describes the relations between each pneumatic component, that is, the design of the system. </a:t>
            </a:r>
          </a:p>
        </p:txBody>
      </p:sp>
      <p:sp>
        <p:nvSpPr>
          <p:cNvPr id="5" name="Title 4"/>
          <p:cNvSpPr>
            <a:spLocks noGrp="1"/>
          </p:cNvSpPr>
          <p:nvPr>
            <p:ph type="title"/>
          </p:nvPr>
        </p:nvSpPr>
        <p:spPr>
          <a:xfrm>
            <a:off x="1141413" y="321972"/>
            <a:ext cx="9905998" cy="837127"/>
          </a:xfrm>
        </p:spPr>
        <p:txBody>
          <a:bodyPr>
            <a:normAutofit/>
          </a:bodyPr>
          <a:lstStyle/>
          <a:p>
            <a:r>
              <a:rPr lang="en-US" dirty="0" smtClean="0"/>
              <a:t>            </a:t>
            </a:r>
            <a:r>
              <a:rPr lang="en-US" b="1" dirty="0" smtClean="0"/>
              <a:t>Main pneumatic components</a:t>
            </a:r>
            <a:endParaRPr lang="en-US" b="1" dirty="0"/>
          </a:p>
        </p:txBody>
      </p:sp>
    </p:spTree>
    <p:extLst>
      <p:ext uri="{BB962C8B-B14F-4D97-AF65-F5344CB8AC3E}">
        <p14:creationId xmlns="" xmlns:p14="http://schemas.microsoft.com/office/powerpoint/2010/main" val="1999246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797" y="850005"/>
            <a:ext cx="10457645" cy="4945487"/>
          </a:xfrm>
          <a:prstGeom prst="rect">
            <a:avLst/>
          </a:prstGeom>
        </p:spPr>
      </p:pic>
    </p:spTree>
    <p:extLst>
      <p:ext uri="{BB962C8B-B14F-4D97-AF65-F5344CB8AC3E}">
        <p14:creationId xmlns="" xmlns:p14="http://schemas.microsoft.com/office/powerpoint/2010/main" val="409905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4" y="0"/>
            <a:ext cx="10972801" cy="3539430"/>
          </a:xfrm>
          <a:prstGeom prst="rect">
            <a:avLst/>
          </a:prstGeom>
        </p:spPr>
        <p:txBody>
          <a:bodyPr wrap="square">
            <a:spAutoFit/>
          </a:bodyPr>
          <a:lstStyle/>
          <a:p>
            <a:r>
              <a:rPr lang="en-US" sz="2800" dirty="0"/>
              <a:t>The production and transportation of compressed air Examples of components that produce and transport compressed air include compressors and pressure regulating components</a:t>
            </a:r>
            <a:r>
              <a:rPr lang="en-US" sz="2800" dirty="0" smtClean="0"/>
              <a:t>.</a:t>
            </a:r>
          </a:p>
          <a:p>
            <a:r>
              <a:rPr lang="en-US" sz="2800" dirty="0" smtClean="0"/>
              <a:t> </a:t>
            </a:r>
            <a:r>
              <a:rPr lang="en-US" sz="2800" dirty="0"/>
              <a:t>(a) </a:t>
            </a:r>
            <a:r>
              <a:rPr lang="en-US" sz="2800" b="1" u="sng" dirty="0">
                <a:effectLst>
                  <a:outerShdw blurRad="38100" dist="38100" dir="2700000" algn="tl">
                    <a:srgbClr val="000000">
                      <a:alpha val="43137"/>
                    </a:srgbClr>
                  </a:outerShdw>
                </a:effectLst>
              </a:rPr>
              <a:t>Compressor</a:t>
            </a:r>
            <a:r>
              <a:rPr lang="en-US" sz="2800" dirty="0"/>
              <a:t> A compressor can compress air to the required pressures. It can convert the mechanical energy from motors and engines into the potential energy in compressed air (Fig. </a:t>
            </a:r>
            <a:r>
              <a:rPr lang="en-US" sz="2800" dirty="0" smtClean="0"/>
              <a:t>1). </a:t>
            </a:r>
            <a:r>
              <a:rPr lang="en-US" sz="2800" dirty="0"/>
              <a:t>A single central compressor can supply various pneumatic components with compressed air, which is transported through pipes from the cylinder to the pneumatic components. </a:t>
            </a:r>
          </a:p>
        </p:txBody>
      </p:sp>
      <p:pic>
        <p:nvPicPr>
          <p:cNvPr id="3" name="Picture 2"/>
          <p:cNvPicPr>
            <a:picLocks noChangeAspect="1"/>
          </p:cNvPicPr>
          <p:nvPr/>
        </p:nvPicPr>
        <p:blipFill>
          <a:blip r:embed="rId2"/>
          <a:stretch>
            <a:fillRect/>
          </a:stretch>
        </p:blipFill>
        <p:spPr>
          <a:xfrm>
            <a:off x="3747752" y="3539430"/>
            <a:ext cx="4314423" cy="3037382"/>
          </a:xfrm>
          <a:prstGeom prst="rect">
            <a:avLst/>
          </a:prstGeom>
        </p:spPr>
      </p:pic>
    </p:spTree>
    <p:extLst>
      <p:ext uri="{BB962C8B-B14F-4D97-AF65-F5344CB8AC3E}">
        <p14:creationId xmlns="" xmlns:p14="http://schemas.microsoft.com/office/powerpoint/2010/main" val="3125749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985" y="288323"/>
            <a:ext cx="9921026" cy="2677656"/>
          </a:xfrm>
          <a:prstGeom prst="rect">
            <a:avLst/>
          </a:prstGeom>
        </p:spPr>
        <p:txBody>
          <a:bodyPr wrap="square">
            <a:spAutoFit/>
          </a:bodyPr>
          <a:lstStyle/>
          <a:p>
            <a:r>
              <a:rPr lang="en-US" sz="2400" b="1" dirty="0"/>
              <a:t>(b) </a:t>
            </a:r>
            <a:r>
              <a:rPr lang="en-US" sz="2400" b="1" u="sng" dirty="0">
                <a:effectLst>
                  <a:outerShdw blurRad="38100" dist="38100" dir="2700000" algn="tl">
                    <a:srgbClr val="000000">
                      <a:alpha val="43137"/>
                    </a:srgbClr>
                  </a:outerShdw>
                </a:effectLst>
              </a:rPr>
              <a:t>Pressure regulating </a:t>
            </a:r>
            <a:r>
              <a:rPr lang="en-US" sz="2400" dirty="0"/>
              <a:t>component Pressure regulating components are formed by various components, each of which has its own pneumatic symbol</a:t>
            </a:r>
            <a:r>
              <a:rPr lang="en-US" sz="2400" dirty="0" smtClean="0"/>
              <a:t>:</a:t>
            </a:r>
          </a:p>
          <a:p>
            <a:r>
              <a:rPr lang="en-US" sz="2400" dirty="0" smtClean="0"/>
              <a:t> </a:t>
            </a:r>
            <a:r>
              <a:rPr lang="en-US" sz="2400" dirty="0"/>
              <a:t>(</a:t>
            </a:r>
            <a:r>
              <a:rPr lang="en-US" sz="2400" dirty="0" err="1"/>
              <a:t>i</a:t>
            </a:r>
            <a:r>
              <a:rPr lang="en-US" sz="2400" dirty="0"/>
              <a:t>) </a:t>
            </a:r>
            <a:r>
              <a:rPr lang="en-US" sz="2400" b="1" dirty="0"/>
              <a:t>Filter</a:t>
            </a:r>
            <a:r>
              <a:rPr lang="en-US" sz="2400" dirty="0"/>
              <a:t> – can remove impurities from compressed air before it is fed to the pneumatic components</a:t>
            </a:r>
            <a:r>
              <a:rPr lang="en-US" sz="2400" dirty="0" smtClean="0"/>
              <a:t>.</a:t>
            </a:r>
          </a:p>
          <a:p>
            <a:r>
              <a:rPr lang="en-US" sz="2400" dirty="0" smtClean="0"/>
              <a:t> </a:t>
            </a:r>
            <a:r>
              <a:rPr lang="en-US" sz="2400" dirty="0"/>
              <a:t>(ii) </a:t>
            </a:r>
            <a:r>
              <a:rPr lang="en-US" sz="2400" b="1" dirty="0"/>
              <a:t>Pressure regulator </a:t>
            </a:r>
            <a:r>
              <a:rPr lang="en-US" sz="2400" dirty="0"/>
              <a:t>– to </a:t>
            </a:r>
            <a:r>
              <a:rPr lang="en-US" sz="2400" dirty="0" smtClean="0"/>
              <a:t>stabilize </a:t>
            </a:r>
            <a:r>
              <a:rPr lang="en-US" sz="2400" dirty="0"/>
              <a:t>the pressure and regulate the operation of pneumatic components </a:t>
            </a:r>
            <a:endParaRPr lang="en-US" sz="2400" dirty="0" smtClean="0"/>
          </a:p>
          <a:p>
            <a:r>
              <a:rPr lang="en-US" sz="2400" dirty="0" smtClean="0"/>
              <a:t>(</a:t>
            </a:r>
            <a:r>
              <a:rPr lang="en-US" sz="2400" dirty="0"/>
              <a:t>iii) </a:t>
            </a:r>
            <a:r>
              <a:rPr lang="en-US" sz="2400" b="1" dirty="0"/>
              <a:t>Lubricator</a:t>
            </a:r>
            <a:r>
              <a:rPr lang="en-US" sz="2400" dirty="0"/>
              <a:t> – To provide lubrication for pneumatic components </a:t>
            </a:r>
          </a:p>
        </p:txBody>
      </p:sp>
      <p:pic>
        <p:nvPicPr>
          <p:cNvPr id="3" name="Picture 2"/>
          <p:cNvPicPr>
            <a:picLocks noChangeAspect="1"/>
          </p:cNvPicPr>
          <p:nvPr/>
        </p:nvPicPr>
        <p:blipFill>
          <a:blip r:embed="rId2"/>
          <a:stretch>
            <a:fillRect/>
          </a:stretch>
        </p:blipFill>
        <p:spPr>
          <a:xfrm>
            <a:off x="1240530" y="3141505"/>
            <a:ext cx="9603481" cy="2975960"/>
          </a:xfrm>
          <a:prstGeom prst="rect">
            <a:avLst/>
          </a:prstGeom>
        </p:spPr>
      </p:pic>
    </p:spTree>
    <p:extLst>
      <p:ext uri="{BB962C8B-B14F-4D97-AF65-F5344CB8AC3E}">
        <p14:creationId xmlns="" xmlns:p14="http://schemas.microsoft.com/office/powerpoint/2010/main" val="1982994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214</TotalTime>
  <Words>1999</Words>
  <Application>Microsoft Office PowerPoint</Application>
  <PresentationFormat>Custom</PresentationFormat>
  <Paragraphs>107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Circuit</vt:lpstr>
      <vt:lpstr>Instrumentation drawing</vt:lpstr>
      <vt:lpstr>          Process controllers sketches</vt:lpstr>
      <vt:lpstr>Slide 3</vt:lpstr>
      <vt:lpstr>Slide 4</vt:lpstr>
      <vt:lpstr>Slide 5</vt:lpstr>
      <vt:lpstr>            Main pneumatic components</vt:lpstr>
      <vt:lpstr>Slide 7</vt:lpstr>
      <vt:lpstr>Slide 8</vt:lpstr>
      <vt:lpstr>Slide 9</vt:lpstr>
      <vt:lpstr>Slide 10</vt:lpstr>
      <vt:lpstr>Slide 11</vt:lpstr>
      <vt:lpstr>                  Hydraulic system</vt:lpstr>
      <vt:lpstr>Slide 13</vt:lpstr>
      <vt:lpstr>Slide 14</vt:lpstr>
      <vt:lpstr>Slide 15</vt:lpstr>
      <vt:lpstr>Slide 16</vt:lpstr>
      <vt:lpstr>Slide 17</vt:lpstr>
      <vt:lpstr>Slide 18</vt:lpstr>
      <vt:lpstr>                Directional control valve</vt:lpstr>
      <vt:lpstr>Slide 20</vt:lpstr>
      <vt:lpstr>                     Solenoid valve</vt:lpstr>
      <vt:lpstr>Slide 22</vt:lpstr>
      <vt:lpstr>                  Printed circuit boards</vt:lpstr>
      <vt:lpstr>Slide 24</vt:lpstr>
      <vt:lpstr>Slide 25</vt:lpstr>
      <vt:lpstr>Slide 26</vt:lpstr>
      <vt:lpstr>Slide 27</vt:lpstr>
      <vt:lpstr>Slide 28</vt:lpstr>
      <vt:lpstr>Slide 29</vt:lpstr>
      <vt:lpstr>Applications of pcb</vt:lpstr>
      <vt:lpstr>                    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Instrumentation drawing</dc:title>
  <dc:creator>Anshu 25</dc:creator>
  <cp:lastModifiedBy>IC DEPARTMENT</cp:lastModifiedBy>
  <cp:revision>30</cp:revision>
  <dcterms:created xsi:type="dcterms:W3CDTF">2018-04-08T13:14:39Z</dcterms:created>
  <dcterms:modified xsi:type="dcterms:W3CDTF">2018-04-11T08:04:05Z</dcterms:modified>
</cp:coreProperties>
</file>